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30"/>
    <p:restoredTop sz="94690"/>
  </p:normalViewPr>
  <p:slideViewPr>
    <p:cSldViewPr snapToGrid="0">
      <p:cViewPr varScale="1">
        <p:scale>
          <a:sx n="119" d="100"/>
          <a:sy n="119" d="100"/>
        </p:scale>
        <p:origin x="2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6A4EC-EC16-034F-99A8-E4855B8FA271}" type="datetimeFigureOut">
              <a:rPr lang="en-US" smtClean="0"/>
              <a:t>6/1/25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282A5-FCCF-FA41-B8F4-8EF764A91CF9}" type="slidenum">
              <a:rPr lang="en-US" smtClean="0"/>
              <a:t>‹#›</a:t>
            </a:fld>
            <a:endParaRPr lang="en-US"/>
          </a:p>
        </p:txBody>
      </p:sp>
    </p:spTree>
    <p:extLst>
      <p:ext uri="{BB962C8B-B14F-4D97-AF65-F5344CB8AC3E}">
        <p14:creationId xmlns:p14="http://schemas.microsoft.com/office/powerpoint/2010/main" val="363369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Thank you to tom, jennifer</a:t>
            </a:r>
            <a:endParaRPr/>
          </a:p>
        </p:txBody>
      </p:sp>
      <p:sp>
        <p:nvSpPr>
          <p:cNvPr id="60" name="Google Shape;6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784b70aa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784b70aa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60"/>
              </a:spcBef>
              <a:spcAft>
                <a:spcPts val="0"/>
              </a:spcAft>
              <a:buClr>
                <a:schemeClr val="dk1"/>
              </a:buClr>
              <a:buSzPts val="1800"/>
              <a:buChar char="-"/>
            </a:pPr>
            <a:r>
              <a:rPr lang="en" sz="1800">
                <a:solidFill>
                  <a:srgbClr val="595959"/>
                </a:solidFill>
              </a:rPr>
              <a:t>Forecast the Exchange Rate of the INR/USD </a:t>
            </a:r>
            <a:endParaRPr sz="1800">
              <a:solidFill>
                <a:srgbClr val="595959"/>
              </a:solidFill>
            </a:endParaRPr>
          </a:p>
          <a:p>
            <a:pPr marL="914400" lvl="1" indent="-342900" algn="l" rtl="0">
              <a:lnSpc>
                <a:spcPct val="115000"/>
              </a:lnSpc>
              <a:spcBef>
                <a:spcPts val="0"/>
              </a:spcBef>
              <a:spcAft>
                <a:spcPts val="0"/>
              </a:spcAft>
              <a:buClr>
                <a:schemeClr val="dk1"/>
              </a:buClr>
              <a:buSzPts val="1800"/>
              <a:buChar char="-"/>
            </a:pPr>
            <a:r>
              <a:rPr lang="en" sz="1400">
                <a:solidFill>
                  <a:srgbClr val="595959"/>
                </a:solidFill>
              </a:rPr>
              <a:t>Predicted Via specifically chosen Indicators that show correlation with changes in the INR/USD Exchange rate</a:t>
            </a:r>
            <a:endParaRPr sz="1400">
              <a:solidFill>
                <a:srgbClr val="595959"/>
              </a:solidFill>
            </a:endParaRPr>
          </a:p>
          <a:p>
            <a:pPr marL="914400" lvl="1" indent="-342900" algn="l" rtl="0">
              <a:lnSpc>
                <a:spcPct val="115000"/>
              </a:lnSpc>
              <a:spcBef>
                <a:spcPts val="0"/>
              </a:spcBef>
              <a:spcAft>
                <a:spcPts val="0"/>
              </a:spcAft>
              <a:buClr>
                <a:schemeClr val="dk1"/>
              </a:buClr>
              <a:buSzPts val="1800"/>
              <a:buChar char="-"/>
            </a:pPr>
            <a:r>
              <a:rPr lang="en" sz="1400">
                <a:solidFill>
                  <a:srgbClr val="595959"/>
                </a:solidFill>
              </a:rPr>
              <a:t>Regression Tested Indicators - USA and India CPI + GDP, and the Dollar Index</a:t>
            </a:r>
            <a:endParaRPr sz="1400">
              <a:solidFill>
                <a:srgbClr val="595959"/>
              </a:solidFill>
            </a:endParaRPr>
          </a:p>
          <a:p>
            <a:pPr marL="457200" lvl="0" indent="-342900" algn="l" rtl="0">
              <a:lnSpc>
                <a:spcPct val="115000"/>
              </a:lnSpc>
              <a:spcBef>
                <a:spcPts val="0"/>
              </a:spcBef>
              <a:spcAft>
                <a:spcPts val="0"/>
              </a:spcAft>
              <a:buClr>
                <a:schemeClr val="dk1"/>
              </a:buClr>
              <a:buSzPts val="1800"/>
              <a:buChar char="-"/>
            </a:pPr>
            <a:r>
              <a:rPr lang="en" sz="1800">
                <a:solidFill>
                  <a:srgbClr val="595959"/>
                </a:solidFill>
              </a:rPr>
              <a:t>Train AI to predict Exchange Rate forecast</a:t>
            </a:r>
            <a:endParaRPr sz="1800">
              <a:solidFill>
                <a:srgbClr val="595959"/>
              </a:solidFill>
            </a:endParaRPr>
          </a:p>
          <a:p>
            <a:pPr marL="914400" lvl="1" indent="-342900" algn="l" rtl="0">
              <a:lnSpc>
                <a:spcPct val="115000"/>
              </a:lnSpc>
              <a:spcBef>
                <a:spcPts val="0"/>
              </a:spcBef>
              <a:spcAft>
                <a:spcPts val="0"/>
              </a:spcAft>
              <a:buClr>
                <a:schemeClr val="dk1"/>
              </a:buClr>
              <a:buSzPts val="1800"/>
              <a:buChar char="-"/>
            </a:pPr>
            <a:r>
              <a:rPr lang="en" sz="1400">
                <a:solidFill>
                  <a:srgbClr val="595959"/>
                </a:solidFill>
              </a:rPr>
              <a:t>Backtesting and Regression Formula </a:t>
            </a:r>
            <a:endParaRPr sz="1400">
              <a:solidFill>
                <a:srgbClr val="595959"/>
              </a:solidFill>
            </a:endParaRPr>
          </a:p>
          <a:p>
            <a:pPr marL="457200" lvl="0" indent="-342900" algn="l" rtl="0">
              <a:lnSpc>
                <a:spcPct val="115000"/>
              </a:lnSpc>
              <a:spcBef>
                <a:spcPts val="0"/>
              </a:spcBef>
              <a:spcAft>
                <a:spcPts val="0"/>
              </a:spcAft>
              <a:buClr>
                <a:schemeClr val="dk1"/>
              </a:buClr>
              <a:buSzPts val="1800"/>
              <a:buChar char="-"/>
            </a:pPr>
            <a:r>
              <a:rPr lang="en" sz="1800">
                <a:solidFill>
                  <a:srgbClr val="595959"/>
                </a:solidFill>
              </a:rPr>
              <a:t>Re-strategize the pricing of the Microsoft Surface Based on AI Output</a:t>
            </a:r>
            <a:endParaRPr sz="1800">
              <a:solidFill>
                <a:srgbClr val="595959"/>
              </a:solidFill>
            </a:endParaRPr>
          </a:p>
          <a:p>
            <a:pPr marL="914400" lvl="1" indent="-342900" algn="l" rtl="0">
              <a:lnSpc>
                <a:spcPct val="115000"/>
              </a:lnSpc>
              <a:spcBef>
                <a:spcPts val="0"/>
              </a:spcBef>
              <a:spcAft>
                <a:spcPts val="0"/>
              </a:spcAft>
              <a:buClr>
                <a:schemeClr val="dk1"/>
              </a:buClr>
              <a:buSzPts val="1800"/>
              <a:buChar char="-"/>
            </a:pPr>
            <a:r>
              <a:rPr lang="en" sz="1400">
                <a:solidFill>
                  <a:srgbClr val="595959"/>
                </a:solidFill>
              </a:rPr>
              <a:t>AI Findings on Exchange rate and how that affects Microsoft Surface Pricing</a:t>
            </a:r>
            <a:endParaRPr sz="1400">
              <a:solidFill>
                <a:srgbClr val="595959"/>
              </a:solidFill>
            </a:endParaRPr>
          </a:p>
          <a:p>
            <a:pPr marL="914400" lvl="1" indent="-342900" algn="l" rtl="0">
              <a:lnSpc>
                <a:spcPct val="115000"/>
              </a:lnSpc>
              <a:spcBef>
                <a:spcPts val="0"/>
              </a:spcBef>
              <a:spcAft>
                <a:spcPts val="0"/>
              </a:spcAft>
              <a:buClr>
                <a:schemeClr val="dk1"/>
              </a:buClr>
              <a:buSzPts val="1800"/>
              <a:buChar char="-"/>
            </a:pPr>
            <a:r>
              <a:rPr lang="en" sz="1400">
                <a:solidFill>
                  <a:srgbClr val="595959"/>
                </a:solidFill>
              </a:rPr>
              <a:t>Goal - Minimize Revenue dilution of the Microsoft surface from FX change </a:t>
            </a:r>
            <a:endParaRPr sz="1400">
              <a:solidFill>
                <a:srgbClr val="595959"/>
              </a:solidFill>
            </a:endParaRPr>
          </a:p>
          <a:p>
            <a:pPr marL="914400" lvl="1" indent="-342900" algn="l" rtl="0">
              <a:lnSpc>
                <a:spcPct val="115000"/>
              </a:lnSpc>
              <a:spcBef>
                <a:spcPts val="0"/>
              </a:spcBef>
              <a:spcAft>
                <a:spcPts val="0"/>
              </a:spcAft>
              <a:buClr>
                <a:schemeClr val="dk1"/>
              </a:buClr>
              <a:buSzPts val="1800"/>
              <a:buChar char="-"/>
            </a:pPr>
            <a:r>
              <a:rPr lang="en" sz="1400">
                <a:solidFill>
                  <a:srgbClr val="595959"/>
                </a:solidFill>
              </a:rPr>
              <a:t>Scope - INR vs USD</a:t>
            </a:r>
            <a:endParaRPr sz="1400">
              <a:solidFill>
                <a:srgbClr val="595959"/>
              </a:solidFill>
            </a:endParaRPr>
          </a:p>
          <a:p>
            <a:pPr marL="914400" lvl="1" indent="-342900" algn="l" rtl="0">
              <a:lnSpc>
                <a:spcPct val="115000"/>
              </a:lnSpc>
              <a:spcBef>
                <a:spcPts val="0"/>
              </a:spcBef>
              <a:spcAft>
                <a:spcPts val="0"/>
              </a:spcAft>
              <a:buClr>
                <a:schemeClr val="dk1"/>
              </a:buClr>
              <a:buSzPts val="1800"/>
              <a:buChar char="-"/>
            </a:pPr>
            <a:r>
              <a:rPr lang="en" sz="1400">
                <a:solidFill>
                  <a:srgbClr val="595959"/>
                </a:solidFill>
              </a:rPr>
              <a:t>Our Recommendation - Banding ___%,  ___% Threshold, Regression/ARIMA hybrid Model</a:t>
            </a:r>
            <a:endParaRPr sz="1400">
              <a:solidFill>
                <a:srgbClr val="595959"/>
              </a:solidFill>
            </a:endParaRPr>
          </a:p>
          <a:p>
            <a:pPr marL="0" lvl="0" indent="0" algn="l" rtl="0">
              <a:lnSpc>
                <a:spcPct val="115000"/>
              </a:lnSpc>
              <a:spcBef>
                <a:spcPts val="1200"/>
              </a:spcBef>
              <a:spcAft>
                <a:spcPts val="0"/>
              </a:spcAft>
              <a:buNone/>
            </a:pPr>
            <a:endParaRPr sz="1400">
              <a:solidFill>
                <a:srgbClr val="595959"/>
              </a:solidFill>
            </a:endParaRPr>
          </a:p>
          <a:p>
            <a:pPr marL="457200" lvl="0" indent="-342900" algn="l" rtl="0">
              <a:lnSpc>
                <a:spcPct val="115000"/>
              </a:lnSpc>
              <a:spcBef>
                <a:spcPts val="360"/>
              </a:spcBef>
              <a:spcAft>
                <a:spcPts val="0"/>
              </a:spcAft>
              <a:buClr>
                <a:schemeClr val="dk1"/>
              </a:buClr>
              <a:buSzPts val="1800"/>
              <a:buChar char="-"/>
            </a:pPr>
            <a:r>
              <a:rPr lang="en" sz="1800">
                <a:solidFill>
                  <a:srgbClr val="595959"/>
                </a:solidFill>
              </a:rPr>
              <a:t>Inspired by 2020 Microsoft Team 3 Project - XBL and FX of indian rupee</a:t>
            </a:r>
            <a:endParaRPr sz="1800">
              <a:solidFill>
                <a:srgbClr val="595959"/>
              </a:solidFill>
            </a:endParaRPr>
          </a:p>
          <a:p>
            <a:pPr marL="914400" lvl="1" indent="-342900" algn="l" rtl="0">
              <a:lnSpc>
                <a:spcPct val="115000"/>
              </a:lnSpc>
              <a:spcBef>
                <a:spcPts val="0"/>
              </a:spcBef>
              <a:spcAft>
                <a:spcPts val="0"/>
              </a:spcAft>
              <a:buClr>
                <a:schemeClr val="dk1"/>
              </a:buClr>
              <a:buSzPts val="1800"/>
              <a:buChar char="-"/>
            </a:pPr>
            <a:r>
              <a:rPr lang="en" sz="1400">
                <a:solidFill>
                  <a:srgbClr val="595959"/>
                </a:solidFill>
              </a:rPr>
              <a:t>Pricing Evaluation and restructuring of XBL</a:t>
            </a:r>
            <a:endParaRPr sz="1400">
              <a:solidFill>
                <a:srgbClr val="595959"/>
              </a:solidFill>
            </a:endParaRPr>
          </a:p>
          <a:p>
            <a:pPr marL="914400" lvl="1" indent="-342900" algn="l" rtl="0">
              <a:lnSpc>
                <a:spcPct val="115000"/>
              </a:lnSpc>
              <a:spcBef>
                <a:spcPts val="0"/>
              </a:spcBef>
              <a:spcAft>
                <a:spcPts val="0"/>
              </a:spcAft>
              <a:buClr>
                <a:schemeClr val="dk1"/>
              </a:buClr>
              <a:buSzPts val="1800"/>
              <a:buChar char="-"/>
            </a:pPr>
            <a:r>
              <a:rPr lang="en" sz="1400">
                <a:solidFill>
                  <a:srgbClr val="595959"/>
                </a:solidFill>
              </a:rPr>
              <a:t>Forecast INR/USD Exchange rate to create profitability of selling XBL</a:t>
            </a:r>
            <a:endParaRPr sz="1400">
              <a:solidFill>
                <a:srgbClr val="595959"/>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ec93df8546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ec93df854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ec93df8546_3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ec93df8546_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Parity conditions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ec93df854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ec93df854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 12 months for the regression model</a:t>
            </a:r>
            <a:endParaRPr/>
          </a:p>
          <a:p>
            <a:pPr marL="0" lvl="0" indent="0" algn="l" rtl="0">
              <a:spcBef>
                <a:spcPts val="0"/>
              </a:spcBef>
              <a:spcAft>
                <a:spcPts val="0"/>
              </a:spcAft>
              <a:buNone/>
            </a:pPr>
            <a:r>
              <a:rPr lang="en"/>
              <a:t>Projection of test period</a:t>
            </a:r>
            <a:endParaRPr/>
          </a:p>
          <a:p>
            <a:pPr marL="0" lvl="0" indent="0" algn="l" rtl="0">
              <a:spcBef>
                <a:spcPts val="0"/>
              </a:spcBef>
              <a:spcAft>
                <a:spcPts val="0"/>
              </a:spcAft>
              <a:buNone/>
            </a:pPr>
            <a:r>
              <a:rPr lang="en"/>
              <a:t>2007-2022 sample fit</a:t>
            </a:r>
            <a:endParaRPr/>
          </a:p>
          <a:p>
            <a:pPr marL="0" lvl="0" indent="0" algn="l" rtl="0">
              <a:spcBef>
                <a:spcPts val="0"/>
              </a:spcBef>
              <a:spcAft>
                <a:spcPts val="0"/>
              </a:spcAft>
              <a:buNone/>
            </a:pPr>
            <a:r>
              <a:rPr lang="en"/>
              <a:t>2023 test</a:t>
            </a:r>
            <a:endParaRPr/>
          </a:p>
          <a:p>
            <a:pPr marL="0" lvl="0" indent="0" algn="l" rtl="0">
              <a:spcBef>
                <a:spcPts val="0"/>
              </a:spcBef>
              <a:spcAft>
                <a:spcPts val="0"/>
              </a:spcAft>
              <a:buNone/>
            </a:pPr>
            <a:r>
              <a:rPr lang="en"/>
              <a:t>2024 forecast</a:t>
            </a:r>
            <a:endParaRPr/>
          </a:p>
          <a:p>
            <a:pPr marL="0" lvl="0" indent="0" algn="l" rtl="0">
              <a:spcBef>
                <a:spcPts val="0"/>
              </a:spcBef>
              <a:spcAft>
                <a:spcPts val="0"/>
              </a:spcAft>
              <a:buNone/>
            </a:pPr>
            <a:r>
              <a:rPr lang="en"/>
              <a:t>Trends &gt; preciseness</a:t>
            </a:r>
            <a:endParaRPr/>
          </a:p>
          <a:p>
            <a:pPr marL="0" lvl="0" indent="0" algn="l" rtl="0">
              <a:spcBef>
                <a:spcPts val="0"/>
              </a:spcBef>
              <a:spcAft>
                <a:spcPts val="0"/>
              </a:spcAft>
              <a:buNone/>
            </a:pPr>
            <a:endParaRPr/>
          </a:p>
          <a:p>
            <a:pPr marL="0" lvl="0" indent="0" algn="l" rtl="0">
              <a:spcBef>
                <a:spcPts val="0"/>
              </a:spcBef>
              <a:spcAft>
                <a:spcPts val="0"/>
              </a:spcAft>
              <a:buNone/>
            </a:pPr>
            <a:r>
              <a:rPr lang="en"/>
              <a:t>Techniques that provide INSIGHTS</a:t>
            </a:r>
            <a:endParaRPr/>
          </a:p>
          <a:p>
            <a:pPr marL="0" lvl="0" indent="0" algn="l" rtl="0">
              <a:spcBef>
                <a:spcPts val="0"/>
              </a:spcBef>
              <a:spcAft>
                <a:spcPts val="0"/>
              </a:spcAft>
              <a:buNone/>
            </a:pPr>
            <a:endParaRPr/>
          </a:p>
          <a:p>
            <a:pPr marL="0" lvl="0" indent="0" algn="l" rtl="0">
              <a:spcBef>
                <a:spcPts val="0"/>
              </a:spcBef>
              <a:spcAft>
                <a:spcPts val="0"/>
              </a:spcAft>
              <a:buNone/>
            </a:pPr>
            <a:r>
              <a:rPr lang="en"/>
              <a:t>Write down how the exchange rate is expressed ( dollar to Rupee) </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eccb321e46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eccb321e46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 is too busy- get rid of % difference numbers but still discuss it </a:t>
            </a:r>
            <a:endParaRPr/>
          </a:p>
          <a:p>
            <a:pPr marL="0" lvl="0" indent="0" algn="l" rtl="0">
              <a:spcBef>
                <a:spcPts val="0"/>
              </a:spcBef>
              <a:spcAft>
                <a:spcPts val="0"/>
              </a:spcAft>
              <a:buNone/>
            </a:pPr>
            <a:endParaRPr/>
          </a:p>
          <a:p>
            <a:pPr marL="0" lvl="0" indent="0" algn="l" rtl="0">
              <a:spcBef>
                <a:spcPts val="0"/>
              </a:spcBef>
              <a:spcAft>
                <a:spcPts val="0"/>
              </a:spcAft>
              <a:buNone/>
            </a:pPr>
            <a:r>
              <a:rPr lang="en"/>
              <a:t>Speculate because of gvmt intervention-our model is consistently underpredicting depreciation by 1.6% . as a team we speculate that the model might be biased, or there might be a lot of speculated government intervention</a:t>
            </a:r>
            <a:endParaRPr/>
          </a:p>
          <a:p>
            <a:pPr marL="0" lvl="0" indent="0" algn="l" rtl="0">
              <a:spcBef>
                <a:spcPts val="0"/>
              </a:spcBef>
              <a:spcAft>
                <a:spcPts val="0"/>
              </a:spcAft>
              <a:buNone/>
            </a:pPr>
            <a:r>
              <a:rPr lang="en"/>
              <a:t>Directionally correct but underestimating.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ec93df8546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ec93df8546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eccb321e46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eccb321e46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explanation as to what was done to get - testing periods, etc - a couple extra slides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eccb321e46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eccb321e46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Harp on the fact that we are continuing to do underestimates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ed40c17015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ed40c17015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ed40c17015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ed40c17015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Feedback</a:t>
            </a:r>
            <a:endParaRPr/>
          </a:p>
          <a:p>
            <a:pPr marL="0" lvl="0" indent="0" algn="l" rtl="0">
              <a:spcBef>
                <a:spcPts val="0"/>
              </a:spcBef>
              <a:spcAft>
                <a:spcPts val="0"/>
              </a:spcAft>
              <a:buNone/>
            </a:pPr>
            <a:r>
              <a:rPr lang="en"/>
              <a:t>-</a:t>
            </a:r>
            <a:endParaRPr/>
          </a:p>
          <a:p>
            <a:pPr marL="0" lvl="0" indent="0" algn="l" rtl="0">
              <a:spcBef>
                <a:spcPts val="0"/>
              </a:spcBef>
              <a:spcAft>
                <a:spcPts val="0"/>
              </a:spcAft>
              <a:buNone/>
            </a:pPr>
            <a:r>
              <a:rPr lang="en"/>
              <a:t>-Implement your learnigns from the models discussed and show how that data can help us predict a new price</a:t>
            </a:r>
            <a:endParaRPr/>
          </a:p>
          <a:p>
            <a:pPr marL="0" lvl="0" indent="0" algn="l" rtl="0">
              <a:spcBef>
                <a:spcPts val="0"/>
              </a:spcBef>
              <a:spcAft>
                <a:spcPts val="0"/>
              </a:spcAft>
              <a:buNone/>
            </a:pPr>
            <a:r>
              <a:rPr lang="en"/>
              <a:t>- Change optimal exchange rates - to average exchange rate of the year</a:t>
            </a:r>
            <a:endParaRPr/>
          </a:p>
          <a:p>
            <a:pPr marL="0" lvl="0" indent="0" algn="l" rtl="0">
              <a:spcBef>
                <a:spcPts val="0"/>
              </a:spcBef>
              <a:spcAft>
                <a:spcPts val="0"/>
              </a:spcAft>
              <a:buNone/>
            </a:pPr>
            <a:r>
              <a:rPr lang="en"/>
              <a:t>Increase font size</a:t>
            </a:r>
            <a:endParaRPr/>
          </a:p>
          <a:p>
            <a:pPr marL="0" lvl="0" indent="0" algn="l" rtl="0">
              <a:spcBef>
                <a:spcPts val="0"/>
              </a:spcBef>
              <a:spcAft>
                <a:spcPts val="0"/>
              </a:spcAft>
              <a:buNone/>
            </a:pPr>
            <a:r>
              <a:rPr lang="en"/>
              <a:t>-average over predicted spot rate</a:t>
            </a:r>
            <a:endParaRPr/>
          </a:p>
          <a:p>
            <a:pPr marL="0" lvl="0" indent="0" algn="l" rtl="0">
              <a:spcBef>
                <a:spcPts val="0"/>
              </a:spcBef>
              <a:spcAft>
                <a:spcPts val="0"/>
              </a:spcAft>
              <a:buNone/>
            </a:pPr>
            <a:r>
              <a:rPr lang="en"/>
              <a:t>-pricing at a higher point at the beginning of the year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Notes</a:t>
            </a:r>
            <a:endParaRPr/>
          </a:p>
          <a:p>
            <a:pPr marL="457200" lvl="0" indent="-298450" algn="l" rtl="0">
              <a:spcBef>
                <a:spcPts val="0"/>
              </a:spcBef>
              <a:spcAft>
                <a:spcPts val="0"/>
              </a:spcAft>
              <a:buSzPts val="1100"/>
              <a:buChar char="-"/>
            </a:pPr>
            <a:r>
              <a:rPr lang="en"/>
              <a:t>Building on our forecasted exchange rates, we’ve created a repricing approach</a:t>
            </a:r>
            <a:endParaRPr/>
          </a:p>
          <a:p>
            <a:pPr marL="457200" lvl="0" indent="-298450" algn="l" rtl="0">
              <a:spcBef>
                <a:spcPts val="0"/>
              </a:spcBef>
              <a:spcAft>
                <a:spcPts val="0"/>
              </a:spcAft>
              <a:buSzPts val="1100"/>
              <a:buChar char="-"/>
            </a:pPr>
            <a:r>
              <a:rPr lang="en"/>
              <a:t>From what we’ve learned from MSFT, they allow a maximum 1 repricing event per year</a:t>
            </a:r>
            <a:endParaRPr/>
          </a:p>
          <a:p>
            <a:pPr marL="457200" lvl="0" indent="-298450" algn="l" rtl="0">
              <a:spcBef>
                <a:spcPts val="0"/>
              </a:spcBef>
              <a:spcAft>
                <a:spcPts val="0"/>
              </a:spcAft>
              <a:buSzPts val="1100"/>
              <a:buChar char="-"/>
            </a:pPr>
            <a:r>
              <a:rPr lang="en"/>
              <a:t>So our approach and recommendation is to use the optimal exchange rate to determine the pricing of the surface product</a:t>
            </a:r>
            <a:endParaRPr/>
          </a:p>
          <a:p>
            <a:pPr marL="457200" lvl="0" indent="-298450" algn="l" rtl="0">
              <a:spcBef>
                <a:spcPts val="0"/>
              </a:spcBef>
              <a:spcAft>
                <a:spcPts val="0"/>
              </a:spcAft>
              <a:buSzPts val="1100"/>
              <a:buChar char="-"/>
            </a:pPr>
            <a:r>
              <a:rPr lang="en"/>
              <a:t>We achieve this by taking the average over the year. Based on our forecast, we expect the movement of the exchange rate to be below the average in the first half of the year and above the average in the second half</a:t>
            </a:r>
            <a:endParaRPr/>
          </a:p>
          <a:p>
            <a:pPr marL="457200" lvl="0" indent="-298450" algn="l" rtl="0">
              <a:spcBef>
                <a:spcPts val="0"/>
              </a:spcBef>
              <a:spcAft>
                <a:spcPts val="0"/>
              </a:spcAft>
              <a:buSzPts val="1100"/>
              <a:buChar char="-"/>
            </a:pPr>
            <a:r>
              <a:rPr lang="en"/>
              <a:t>Which means that MSFT would be experiencing revenue accretion in the first half but revenue dilution in this second half of the year</a:t>
            </a:r>
            <a:endParaRPr/>
          </a:p>
          <a:p>
            <a:pPr marL="457200" lvl="0" indent="-298450" algn="l" rtl="0">
              <a:spcBef>
                <a:spcPts val="0"/>
              </a:spcBef>
              <a:spcAft>
                <a:spcPts val="0"/>
              </a:spcAft>
              <a:buSzPts val="1100"/>
              <a:buChar char="-"/>
            </a:pPr>
            <a:r>
              <a:rPr lang="en"/>
              <a:t>Through this approach, our goal is to utilize a exchange rate that may potentially help MSFT balance revenue accretion and dilution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ed40c17015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Drop the part time</a:t>
            </a:r>
            <a:endParaRPr/>
          </a:p>
          <a:p>
            <a:pPr marL="0" lvl="0" indent="0" algn="l" rtl="0">
              <a:lnSpc>
                <a:spcPct val="100000"/>
              </a:lnSpc>
              <a:spcBef>
                <a:spcPts val="0"/>
              </a:spcBef>
              <a:spcAft>
                <a:spcPts val="0"/>
              </a:spcAft>
              <a:buSzPts val="1100"/>
              <a:buNone/>
            </a:pPr>
            <a:r>
              <a:rPr lang="en"/>
              <a:t>Start with good morn, hi etc</a:t>
            </a:r>
            <a:endParaRPr/>
          </a:p>
        </p:txBody>
      </p:sp>
      <p:sp>
        <p:nvSpPr>
          <p:cNvPr id="72" name="Google Shape;72;g2ed40c1701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ed40c17015_7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ed40c17015_7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Blow up the graph</a:t>
            </a:r>
            <a:endParaRPr>
              <a:solidFill>
                <a:schemeClr val="dk1"/>
              </a:solidFill>
            </a:endParaRPr>
          </a:p>
          <a:p>
            <a:pPr marL="457200" lvl="0" indent="-298450" algn="l" rtl="0">
              <a:spcBef>
                <a:spcPts val="0"/>
              </a:spcBef>
              <a:spcAft>
                <a:spcPts val="0"/>
              </a:spcAft>
              <a:buClr>
                <a:schemeClr val="dk1"/>
              </a:buClr>
              <a:buSzPts val="1100"/>
              <a:buChar char="-"/>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our repricing approach, we’ve provided an example of how this might look like for the 2025 Surface Pricing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Within the graph, on the red dot, you can see the 2025 average exchange rate of 83.27, which will be used to price the surface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Then we’ve created a 2% banding based on the average point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 you can see within this graph, within the first half of the year, those exchange rate are below the exchange rate we used to price the microsoft surface, so MSFT will be experiencing revenue accretion (INR has depreciated against the USD)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Within the second half of the year, those exchange rate are above the exchange rate we used to price the microsoft surface, so MSFT will be experiencing revenue dilution (INR has appreciated against the USD)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To calculate for the optimal pricing for surface released in 2025, we’ve taken a estimate of the US Surface Price and evaluate it against the selected exchange rate and average Goods and Services Tax, which evaluates for all the additional cost implications with selling this product in India</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final pricing we’ve reached for the Surface product in 2025 is about 130,101 Rupees</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ed241121fb_0_8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ed241121fb_0_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Consistent UNDERPREDICTION – have a good explanation for this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38" name="Google Shape;53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ec93df8546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2ec93df8546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Separate slide showing the actual vs predicted</a:t>
            </a:r>
            <a:endParaRPr/>
          </a:p>
        </p:txBody>
      </p:sp>
      <p:sp>
        <p:nvSpPr>
          <p:cNvPr id="562" name="Google Shape;56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eccb321e46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eccb321e46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eccb321e4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2eccb321e4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ed6875694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ed6875694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eccb321e46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2eccb321e46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ed1dab1c0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2ed1dab1c0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Mid avg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ed241121f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2ed241121fb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5454"/>
              </a:lnSpc>
              <a:spcBef>
                <a:spcPts val="0"/>
              </a:spcBef>
              <a:spcAft>
                <a:spcPts val="0"/>
              </a:spcAft>
              <a:buSzPts val="1100"/>
              <a:buNone/>
            </a:pPr>
            <a:r>
              <a:rPr lang="en" sz="1200" u="sng">
                <a:solidFill>
                  <a:schemeClr val="dk1"/>
                </a:solidFill>
              </a:rPr>
              <a:t>While Accuracy is not possible because of how volatile the Indian Rupee is, we will be using Techniques that can provide insights into what might happen</a:t>
            </a:r>
            <a:endParaRPr sz="1200" u="sng">
              <a:solidFill>
                <a:schemeClr val="dk1"/>
              </a:solidFill>
            </a:endParaRPr>
          </a:p>
          <a:p>
            <a:pPr marL="0" lvl="0" indent="0" algn="l" rtl="0">
              <a:lnSpc>
                <a:spcPct val="125454"/>
              </a:lnSpc>
              <a:spcBef>
                <a:spcPts val="800"/>
              </a:spcBef>
              <a:spcAft>
                <a:spcPts val="0"/>
              </a:spcAft>
              <a:buClr>
                <a:schemeClr val="dk1"/>
              </a:buClr>
              <a:buSzPts val="1100"/>
              <a:buFont typeface="Arial"/>
              <a:buNone/>
            </a:pPr>
            <a:endParaRPr sz="1200" u="sng">
              <a:solidFill>
                <a:schemeClr val="dk1"/>
              </a:solidFill>
            </a:endParaRPr>
          </a:p>
          <a:p>
            <a:pPr marL="0" lvl="0" indent="0" algn="l" rtl="0">
              <a:lnSpc>
                <a:spcPct val="125454"/>
              </a:lnSpc>
              <a:spcBef>
                <a:spcPts val="800"/>
              </a:spcBef>
              <a:spcAft>
                <a:spcPts val="0"/>
              </a:spcAft>
              <a:buClr>
                <a:schemeClr val="dk1"/>
              </a:buClr>
              <a:buSzPts val="1100"/>
              <a:buFont typeface="Arial"/>
              <a:buNone/>
            </a:pPr>
            <a:r>
              <a:rPr lang="en" sz="1200" u="sng">
                <a:solidFill>
                  <a:schemeClr val="dk1"/>
                </a:solidFill>
              </a:rPr>
              <a:t>Feedback</a:t>
            </a:r>
            <a:endParaRPr sz="1200" u="sng">
              <a:solidFill>
                <a:schemeClr val="dk1"/>
              </a:solidFill>
            </a:endParaRPr>
          </a:p>
          <a:p>
            <a:pPr marL="457200" lvl="0" indent="-298450" algn="l" rtl="0">
              <a:lnSpc>
                <a:spcPct val="100000"/>
              </a:lnSpc>
              <a:spcBef>
                <a:spcPts val="800"/>
              </a:spcBef>
              <a:spcAft>
                <a:spcPts val="0"/>
              </a:spcAft>
              <a:buSzPts val="1100"/>
              <a:buChar char="-"/>
            </a:pPr>
            <a:r>
              <a:rPr lang="en"/>
              <a:t>What is the punchline – audience should have main takeaway from exec summary</a:t>
            </a:r>
            <a:endParaRPr/>
          </a:p>
        </p:txBody>
      </p:sp>
      <p:sp>
        <p:nvSpPr>
          <p:cNvPr id="101" name="Google Shape;101;g2ed241121fb_0_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ed40c1701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2ed40c1701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Predicted 2025</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ed1dab1c0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ed1dab1c0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Mid avg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ec93df854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ec93df854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784b70aa5c_0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2784b70aa5c_0_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60"/>
              </a:spcBef>
              <a:spcAft>
                <a:spcPts val="0"/>
              </a:spcAft>
              <a:buClr>
                <a:schemeClr val="dk1"/>
              </a:buClr>
              <a:buSzPts val="1800"/>
              <a:buChar char="●"/>
            </a:pPr>
            <a:r>
              <a:rPr lang="en" sz="1800">
                <a:solidFill>
                  <a:srgbClr val="595959"/>
                </a:solidFill>
              </a:rPr>
              <a:t>Revenue and Profitability:</a:t>
            </a:r>
            <a:endParaRPr sz="1800">
              <a:solidFill>
                <a:srgbClr val="595959"/>
              </a:solidFill>
            </a:endParaRPr>
          </a:p>
          <a:p>
            <a:pPr marL="914400" lvl="1" indent="-342900" algn="l" rtl="0">
              <a:lnSpc>
                <a:spcPct val="115000"/>
              </a:lnSpc>
              <a:spcBef>
                <a:spcPts val="0"/>
              </a:spcBef>
              <a:spcAft>
                <a:spcPts val="0"/>
              </a:spcAft>
              <a:buClr>
                <a:schemeClr val="dk1"/>
              </a:buClr>
              <a:buSzPts val="1800"/>
              <a:buChar char="○"/>
            </a:pPr>
            <a:r>
              <a:rPr lang="en" sz="1400">
                <a:solidFill>
                  <a:srgbClr val="595959"/>
                </a:solidFill>
              </a:rPr>
              <a:t>Import earnings and export costs</a:t>
            </a:r>
            <a:endParaRPr sz="1400">
              <a:solidFill>
                <a:srgbClr val="595959"/>
              </a:solidFill>
            </a:endParaRPr>
          </a:p>
          <a:p>
            <a:pPr marL="457200" lvl="0" indent="-342900" algn="l" rtl="0">
              <a:lnSpc>
                <a:spcPct val="115000"/>
              </a:lnSpc>
              <a:spcBef>
                <a:spcPts val="0"/>
              </a:spcBef>
              <a:spcAft>
                <a:spcPts val="0"/>
              </a:spcAft>
              <a:buClr>
                <a:schemeClr val="dk1"/>
              </a:buClr>
              <a:buSzPts val="1800"/>
              <a:buChar char="●"/>
            </a:pPr>
            <a:r>
              <a:rPr lang="en" sz="1800">
                <a:solidFill>
                  <a:srgbClr val="595959"/>
                </a:solidFill>
              </a:rPr>
              <a:t>Financial Planning and Risk Management:</a:t>
            </a:r>
            <a:endParaRPr sz="1800">
              <a:solidFill>
                <a:srgbClr val="595959"/>
              </a:solidFill>
            </a:endParaRPr>
          </a:p>
          <a:p>
            <a:pPr marL="914400" lvl="1" indent="-342900" algn="l" rtl="0">
              <a:lnSpc>
                <a:spcPct val="115000"/>
              </a:lnSpc>
              <a:spcBef>
                <a:spcPts val="0"/>
              </a:spcBef>
              <a:spcAft>
                <a:spcPts val="0"/>
              </a:spcAft>
              <a:buClr>
                <a:schemeClr val="dk1"/>
              </a:buClr>
              <a:buSzPts val="1800"/>
              <a:buChar char="○"/>
            </a:pPr>
            <a:r>
              <a:rPr lang="en" sz="1400">
                <a:solidFill>
                  <a:srgbClr val="595959"/>
                </a:solidFill>
              </a:rPr>
              <a:t>Cash flow management, hedging and investment decisions</a:t>
            </a:r>
            <a:endParaRPr sz="1400">
              <a:solidFill>
                <a:srgbClr val="595959"/>
              </a:solidFill>
            </a:endParaRPr>
          </a:p>
          <a:p>
            <a:pPr marL="457200" lvl="0" indent="-342900" algn="l" rtl="0">
              <a:lnSpc>
                <a:spcPct val="115000"/>
              </a:lnSpc>
              <a:spcBef>
                <a:spcPts val="0"/>
              </a:spcBef>
              <a:spcAft>
                <a:spcPts val="0"/>
              </a:spcAft>
              <a:buClr>
                <a:schemeClr val="dk1"/>
              </a:buClr>
              <a:buSzPts val="1800"/>
              <a:buChar char="●"/>
            </a:pPr>
            <a:r>
              <a:rPr lang="en" sz="1800">
                <a:solidFill>
                  <a:srgbClr val="595959"/>
                </a:solidFill>
              </a:rPr>
              <a:t>Strategic Decision Making:</a:t>
            </a:r>
            <a:endParaRPr sz="1800">
              <a:solidFill>
                <a:srgbClr val="595959"/>
              </a:solidFill>
            </a:endParaRPr>
          </a:p>
          <a:p>
            <a:pPr marL="914400" lvl="1" indent="-342900" algn="l" rtl="0">
              <a:lnSpc>
                <a:spcPct val="115000"/>
              </a:lnSpc>
              <a:spcBef>
                <a:spcPts val="0"/>
              </a:spcBef>
              <a:spcAft>
                <a:spcPts val="0"/>
              </a:spcAft>
              <a:buClr>
                <a:schemeClr val="dk1"/>
              </a:buClr>
              <a:buSzPts val="1800"/>
              <a:buChar char="○"/>
            </a:pPr>
            <a:r>
              <a:rPr lang="en" sz="1400">
                <a:solidFill>
                  <a:srgbClr val="595959"/>
                </a:solidFill>
              </a:rPr>
              <a:t>Pricing strategy, market entry &amp; expansion, and supply chain management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ed1dab1c0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2ed1dab1c0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Notes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Now, to build off of our banding model, we will look at repricing strategy and draw some insights on how MSFT might respond when a repricing event is triggered</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We determined the pricing of the surface product based on our forecasted exchange rates</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For this model, we are looking at at the pricing of a single unit of the surface product</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In addition, we’ve determined the upper and lower values for the surface pricing to provide an pessimistic pricing for when the exchange rate falls within the upper bound and an optimistic pricing when the exchange falls into the lower bound</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Next, we have taken a look at the revenue accretion per surface product that occurs when the exchange rate is down and similarly on the other end, revenue dilution when the exchange rate is up</a:t>
            </a:r>
            <a:endParaRPr sz="1400" b="1">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ed241121f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2ed241121f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2ec93df854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2ec93df854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ed241121fb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d241121fb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Highlight component and use as transition slide</a:t>
            </a:r>
            <a:endParaRPr/>
          </a:p>
          <a:p>
            <a:pPr marL="0" lvl="0" indent="0" algn="l" rtl="0">
              <a:spcBef>
                <a:spcPts val="0"/>
              </a:spcBef>
              <a:spcAft>
                <a:spcPts val="0"/>
              </a:spcAft>
              <a:buNone/>
            </a:pPr>
            <a:endParaRPr/>
          </a:p>
          <a:p>
            <a:pPr marL="0" lvl="0" indent="0" algn="l" rtl="0">
              <a:spcBef>
                <a:spcPts val="0"/>
              </a:spcBef>
              <a:spcAft>
                <a:spcPts val="0"/>
              </a:spcAft>
              <a:buNone/>
            </a:pPr>
            <a:r>
              <a:rPr lang="en"/>
              <a:t>We will start by covering an overview on India Geopolitical and economic factors and how they affect the the INR/USD exchange rate</a:t>
            </a:r>
            <a:endParaRPr/>
          </a:p>
          <a:p>
            <a:pPr marL="0" lvl="0" indent="0" algn="l" rtl="0">
              <a:spcBef>
                <a:spcPts val="0"/>
              </a:spcBef>
              <a:spcAft>
                <a:spcPts val="0"/>
              </a:spcAft>
              <a:buNone/>
            </a:pPr>
            <a:endParaRPr/>
          </a:p>
          <a:p>
            <a:pPr marL="0" lvl="0" indent="0" algn="l" rtl="0">
              <a:spcBef>
                <a:spcPts val="0"/>
              </a:spcBef>
              <a:spcAft>
                <a:spcPts val="0"/>
              </a:spcAft>
              <a:buNone/>
            </a:pPr>
            <a:r>
              <a:rPr lang="en"/>
              <a:t>Next we will cover the approach, which will highlight the process we took collecting data, forecasting exchange rates, Implemented AI, and applied it to microsoft products in india</a:t>
            </a:r>
            <a:endParaRPr/>
          </a:p>
          <a:p>
            <a:pPr marL="0" lvl="0" indent="0" algn="l" rtl="0">
              <a:spcBef>
                <a:spcPts val="0"/>
              </a:spcBef>
              <a:spcAft>
                <a:spcPts val="0"/>
              </a:spcAft>
              <a:buNone/>
            </a:pPr>
            <a:endParaRPr/>
          </a:p>
          <a:p>
            <a:pPr marL="0" lvl="0" indent="0" algn="l" rtl="0">
              <a:spcBef>
                <a:spcPts val="0"/>
              </a:spcBef>
              <a:spcAft>
                <a:spcPts val="0"/>
              </a:spcAft>
              <a:buNone/>
            </a:pPr>
            <a:r>
              <a:rPr lang="en"/>
              <a:t>We will then discuss all the regression and time series models we have designed, as well as what key learnings we have found from each of them.</a:t>
            </a:r>
            <a:endParaRPr/>
          </a:p>
          <a:p>
            <a:pPr marL="0" lvl="0" indent="0" algn="l" rtl="0">
              <a:spcBef>
                <a:spcPts val="0"/>
              </a:spcBef>
              <a:spcAft>
                <a:spcPts val="0"/>
              </a:spcAft>
              <a:buNone/>
            </a:pPr>
            <a:endParaRPr/>
          </a:p>
          <a:p>
            <a:pPr marL="0" lvl="0" indent="0" algn="l" rtl="0">
              <a:spcBef>
                <a:spcPts val="0"/>
              </a:spcBef>
              <a:spcAft>
                <a:spcPts val="0"/>
              </a:spcAft>
              <a:buNone/>
            </a:pPr>
            <a:r>
              <a:rPr lang="en"/>
              <a:t>Finally we will apply our findings from our analytics to strategize the pricing of the microsoft surface to minimize Revenue dilution, caused by Exchaneg rate fluctuations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ec93df8546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ec93df854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-Inukclude an agenda… </a:t>
            </a:r>
            <a:endParaRPr/>
          </a:p>
          <a:p>
            <a:pPr marL="0" lvl="0" indent="0" algn="l" rtl="0">
              <a:spcBef>
                <a:spcPts val="0"/>
              </a:spcBef>
              <a:spcAft>
                <a:spcPts val="0"/>
              </a:spcAft>
              <a:buNone/>
            </a:pPr>
            <a:r>
              <a:rPr lang="en"/>
              <a:t>-Use segway slide as a transition</a:t>
            </a:r>
            <a:endParaRPr/>
          </a:p>
          <a:p>
            <a:pPr marL="0" lvl="0" indent="0" algn="l" rtl="0">
              <a:spcBef>
                <a:spcPts val="0"/>
              </a:spcBef>
              <a:spcAft>
                <a:spcPts val="0"/>
              </a:spcAft>
              <a:buNone/>
            </a:pPr>
            <a:r>
              <a:rPr lang="en"/>
              <a:t>-”we chose the rupee because of…”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ed40c17015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ed40c17015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Political: Parliamentary System. Geopolitical tensions with China and Pakistan. Federal vs State policies. GST amendments</a:t>
            </a:r>
            <a:endParaRPr/>
          </a:p>
          <a:p>
            <a:pPr marL="0" lvl="0" indent="0" algn="l" rtl="0">
              <a:spcBef>
                <a:spcPts val="0"/>
              </a:spcBef>
              <a:spcAft>
                <a:spcPts val="0"/>
              </a:spcAft>
              <a:buNone/>
            </a:pPr>
            <a:endParaRPr/>
          </a:p>
          <a:p>
            <a:pPr marL="0" lvl="0" indent="0" algn="l" rtl="0">
              <a:spcBef>
                <a:spcPts val="0"/>
              </a:spcBef>
              <a:spcAft>
                <a:spcPts val="0"/>
              </a:spcAft>
              <a:buNone/>
            </a:pPr>
            <a:r>
              <a:rPr lang="en"/>
              <a:t>Economic: 22% of the population is below the poverty line. 65% of the population resides in rural areas. 1.4 Billion people, 18% of the world’s population.</a:t>
            </a:r>
            <a:endParaRPr/>
          </a:p>
          <a:p>
            <a:pPr marL="0" lvl="0" indent="0" algn="l" rtl="0">
              <a:spcBef>
                <a:spcPts val="0"/>
              </a:spcBef>
              <a:spcAft>
                <a:spcPts val="0"/>
              </a:spcAft>
              <a:buNone/>
            </a:pPr>
            <a:endParaRPr/>
          </a:p>
          <a:p>
            <a:pPr marL="0" lvl="0" indent="0" algn="l" rtl="0">
              <a:spcBef>
                <a:spcPts val="0"/>
              </a:spcBef>
              <a:spcAft>
                <a:spcPts val="0"/>
              </a:spcAft>
              <a:buNone/>
            </a:pPr>
            <a:r>
              <a:rPr lang="en"/>
              <a:t>Social: Urban population is expected to grow to over 600 million by 2030. Caste system continues to influence social and economic mobility.</a:t>
            </a:r>
            <a:endParaRPr/>
          </a:p>
          <a:p>
            <a:pPr marL="0" lvl="0" indent="0" algn="l" rtl="0">
              <a:spcBef>
                <a:spcPts val="0"/>
              </a:spcBef>
              <a:spcAft>
                <a:spcPts val="0"/>
              </a:spcAft>
              <a:buNone/>
            </a:pPr>
            <a:endParaRPr/>
          </a:p>
          <a:p>
            <a:pPr marL="0" lvl="0" indent="0" algn="l" rtl="0">
              <a:spcBef>
                <a:spcPts val="0"/>
              </a:spcBef>
              <a:spcAft>
                <a:spcPts val="0"/>
              </a:spcAft>
              <a:buNone/>
            </a:pPr>
            <a:r>
              <a:rPr lang="en"/>
              <a:t>Technological: Global hub for tech and innovation. Automation and technological advancements changing the job market</a:t>
            </a:r>
            <a:endParaRPr/>
          </a:p>
          <a:p>
            <a:pPr marL="0" lvl="0" indent="0" algn="l" rtl="0">
              <a:spcBef>
                <a:spcPts val="0"/>
              </a:spcBef>
              <a:spcAft>
                <a:spcPts val="0"/>
              </a:spcAft>
              <a:buNone/>
            </a:pPr>
            <a:endParaRPr/>
          </a:p>
          <a:p>
            <a:pPr marL="0" lvl="0" indent="0" algn="l" rtl="0">
              <a:spcBef>
                <a:spcPts val="0"/>
              </a:spcBef>
              <a:spcAft>
                <a:spcPts val="0"/>
              </a:spcAft>
              <a:buNone/>
            </a:pPr>
            <a:r>
              <a:rPr lang="en"/>
              <a:t>Feedback – Unified Format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ec93df854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ec93df854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Allude to independent variables in the models</a:t>
            </a:r>
            <a:endParaRPr/>
          </a:p>
          <a:p>
            <a:pPr marL="0" lvl="0" indent="0" algn="l" rtl="0">
              <a:spcBef>
                <a:spcPts val="0"/>
              </a:spcBef>
              <a:spcAft>
                <a:spcPts val="0"/>
              </a:spcAft>
              <a:buNone/>
            </a:pPr>
            <a:r>
              <a:rPr lang="en"/>
              <a:t>Put something in the middle - exchange rate graph</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200" b="1">
                <a:solidFill>
                  <a:schemeClr val="dk1"/>
                </a:solidFill>
                <a:latin typeface="Roboto"/>
                <a:ea typeface="Roboto"/>
                <a:cs typeface="Roboto"/>
                <a:sym typeface="Roboto"/>
              </a:rPr>
              <a:t>Capital Controls</a:t>
            </a:r>
            <a:endParaRPr sz="1200" b="1">
              <a:solidFill>
                <a:schemeClr val="dk1"/>
              </a:solidFill>
              <a:latin typeface="Roboto"/>
              <a:ea typeface="Roboto"/>
              <a:cs typeface="Roboto"/>
              <a:sym typeface="Roboto"/>
            </a:endParaRPr>
          </a:p>
          <a:p>
            <a:pPr marL="0" lvl="0" indent="0" algn="l" rtl="0">
              <a:spcBef>
                <a:spcPts val="0"/>
              </a:spcBef>
              <a:spcAft>
                <a:spcPts val="0"/>
              </a:spcAft>
              <a:buNone/>
            </a:pPr>
            <a:r>
              <a:rPr lang="en" sz="800">
                <a:solidFill>
                  <a:schemeClr val="dk1"/>
                </a:solidFill>
                <a:latin typeface="Roboto"/>
                <a:ea typeface="Roboto"/>
                <a:cs typeface="Roboto"/>
                <a:sym typeface="Roboto"/>
              </a:rPr>
              <a:t>The Indian government uses capital controls to regulate money flow. Goals: stabilize the rupee, protect industries, manage external debt. Drawbacks: hinder foreign investment, slow financial market development.</a:t>
            </a:r>
            <a:endParaRPr sz="800">
              <a:solidFill>
                <a:schemeClr val="dk1"/>
              </a:solidFill>
              <a:latin typeface="Roboto"/>
              <a:ea typeface="Roboto"/>
              <a:cs typeface="Roboto"/>
              <a:sym typeface="Roboto"/>
            </a:endParaRPr>
          </a:p>
          <a:p>
            <a:pPr marL="0" lvl="0" indent="0" algn="l" rtl="0">
              <a:spcBef>
                <a:spcPts val="1600"/>
              </a:spcBef>
              <a:spcAft>
                <a:spcPts val="0"/>
              </a:spcAft>
              <a:buNone/>
            </a:pPr>
            <a:r>
              <a:rPr lang="en" sz="1200" b="1">
                <a:solidFill>
                  <a:schemeClr val="dk1"/>
                </a:solidFill>
                <a:latin typeface="Roboto"/>
                <a:ea typeface="Roboto"/>
                <a:cs typeface="Roboto"/>
                <a:sym typeface="Roboto"/>
              </a:rPr>
              <a:t>Economic Fundamentals</a:t>
            </a:r>
            <a:endParaRPr sz="1200" b="1">
              <a:solidFill>
                <a:schemeClr val="dk1"/>
              </a:solidFill>
              <a:latin typeface="Roboto"/>
              <a:ea typeface="Roboto"/>
              <a:cs typeface="Roboto"/>
              <a:sym typeface="Roboto"/>
            </a:endParaRPr>
          </a:p>
          <a:p>
            <a:pPr marL="0" lvl="0" indent="0" algn="l" rtl="0">
              <a:spcBef>
                <a:spcPts val="0"/>
              </a:spcBef>
              <a:spcAft>
                <a:spcPts val="0"/>
              </a:spcAft>
              <a:buNone/>
            </a:pPr>
            <a:r>
              <a:rPr lang="en" sz="800">
                <a:solidFill>
                  <a:schemeClr val="dk1"/>
                </a:solidFill>
                <a:latin typeface="Roboto"/>
                <a:ea typeface="Roboto"/>
                <a:cs typeface="Roboto"/>
                <a:sym typeface="Roboto"/>
              </a:rPr>
              <a:t>Indian economy's health (growth, inflation, current account balance) affects rupee's value. Strong fundamentals strengthen the rupee. Weaknesses lead to depreciation.</a:t>
            </a:r>
            <a:endParaRPr sz="800">
              <a:solidFill>
                <a:schemeClr val="dk1"/>
              </a:solidFill>
              <a:latin typeface="Roboto"/>
              <a:ea typeface="Roboto"/>
              <a:cs typeface="Roboto"/>
              <a:sym typeface="Roboto"/>
            </a:endParaRPr>
          </a:p>
          <a:p>
            <a:pPr marL="0" lvl="0" indent="0" algn="l" rtl="0">
              <a:spcBef>
                <a:spcPts val="1600"/>
              </a:spcBef>
              <a:spcAft>
                <a:spcPts val="0"/>
              </a:spcAft>
              <a:buNone/>
            </a:pPr>
            <a:r>
              <a:rPr lang="en" sz="1200" b="1">
                <a:solidFill>
                  <a:schemeClr val="dk1"/>
                </a:solidFill>
                <a:latin typeface="Roboto"/>
                <a:ea typeface="Roboto"/>
                <a:cs typeface="Roboto"/>
                <a:sym typeface="Roboto"/>
              </a:rPr>
              <a:t>Government Intervention</a:t>
            </a:r>
            <a:endParaRPr sz="1200" b="1">
              <a:solidFill>
                <a:schemeClr val="dk1"/>
              </a:solidFill>
              <a:latin typeface="Roboto"/>
              <a:ea typeface="Roboto"/>
              <a:cs typeface="Roboto"/>
              <a:sym typeface="Roboto"/>
            </a:endParaRPr>
          </a:p>
          <a:p>
            <a:pPr marL="0" lvl="0" indent="0" algn="l" rtl="0">
              <a:spcBef>
                <a:spcPts val="0"/>
              </a:spcBef>
              <a:spcAft>
                <a:spcPts val="0"/>
              </a:spcAft>
              <a:buNone/>
            </a:pPr>
            <a:r>
              <a:rPr lang="en" sz="800">
                <a:solidFill>
                  <a:schemeClr val="dk1"/>
                </a:solidFill>
                <a:latin typeface="Roboto"/>
                <a:ea typeface="Roboto"/>
                <a:cs typeface="Roboto"/>
                <a:sym typeface="Roboto"/>
              </a:rPr>
              <a:t>Government interventions in the foreign exchange market influence the rupee's value. Methods: buying/selling currencies, adjusting interest rates. Goals: manage volatility, promote economic growth, control inflation</a:t>
            </a:r>
            <a:r>
              <a:rPr lang="en" sz="800" b="1">
                <a:solidFill>
                  <a:schemeClr val="dk1"/>
                </a:solidFill>
                <a:latin typeface="Roboto"/>
                <a:ea typeface="Roboto"/>
                <a:cs typeface="Roboto"/>
                <a:sym typeface="Roboto"/>
              </a:rPr>
              <a:t>.</a:t>
            </a:r>
            <a:endParaRPr sz="800" b="1">
              <a:solidFill>
                <a:schemeClr val="dk1"/>
              </a:solidFill>
              <a:latin typeface="Roboto"/>
              <a:ea typeface="Roboto"/>
              <a:cs typeface="Roboto"/>
              <a:sym typeface="Roboto"/>
            </a:endParaRPr>
          </a:p>
          <a:p>
            <a:pPr marL="0" lvl="0" indent="0" algn="l" rtl="0">
              <a:spcBef>
                <a:spcPts val="1600"/>
              </a:spcBef>
              <a:spcAft>
                <a:spcPts val="0"/>
              </a:spcAft>
              <a:buNone/>
            </a:pPr>
            <a:r>
              <a:rPr lang="en" sz="1200" b="1">
                <a:solidFill>
                  <a:schemeClr val="dk1"/>
                </a:solidFill>
                <a:latin typeface="Roboto"/>
                <a:ea typeface="Roboto"/>
                <a:cs typeface="Roboto"/>
                <a:sym typeface="Roboto"/>
              </a:rPr>
              <a:t>Volatility</a:t>
            </a:r>
            <a:endParaRPr sz="12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The Indian Rupee experiences significant value fluctuations. Influencing factors: global oil prices, trade balance, investor sentiment.</a:t>
            </a:r>
            <a:endParaRPr sz="800">
              <a:solidFill>
                <a:schemeClr val="dk1"/>
              </a:solidFill>
              <a:latin typeface="Roboto"/>
              <a:ea typeface="Roboto"/>
              <a:cs typeface="Roboto"/>
              <a:sym typeface="Roboto"/>
            </a:endParaRPr>
          </a:p>
          <a:p>
            <a:pPr marL="0" lvl="0" indent="0" algn="l" rtl="0">
              <a:spcBef>
                <a:spcPts val="1600"/>
              </a:spcBef>
              <a:spcAft>
                <a:spcPts val="0"/>
              </a:spcAft>
              <a:buNone/>
            </a:pPr>
            <a:br>
              <a:rPr lang="en"/>
            </a:br>
            <a:br>
              <a:rPr lang="en"/>
            </a:br>
            <a:r>
              <a:rPr lang="en"/>
              <a:t>The Indian government has a history of implementing capital controls to restrict the flow of money into or out of the country. These controls aim to stabilize the rupee, protect domestic industries, and manage external debt. However, they can also hinder foreign investment and financial market development. </a:t>
            </a:r>
            <a:endParaRPr/>
          </a:p>
          <a:p>
            <a:pPr marL="0" lvl="0" indent="0" algn="l" rtl="0">
              <a:spcBef>
                <a:spcPts val="0"/>
              </a:spcBef>
              <a:spcAft>
                <a:spcPts val="0"/>
              </a:spcAft>
              <a:buNone/>
            </a:pPr>
            <a:endParaRPr/>
          </a:p>
          <a:p>
            <a:pPr marL="0" lvl="0" indent="0" algn="l" rtl="0">
              <a:spcBef>
                <a:spcPts val="0"/>
              </a:spcBef>
              <a:spcAft>
                <a:spcPts val="0"/>
              </a:spcAft>
              <a:buNone/>
            </a:pPr>
            <a:r>
              <a:rPr lang="en"/>
              <a:t>The overall health of the Indian economy, including factors like growth, inflation, and current account balance, significantly impacts the rupee's value. Strong economic fundamentals inspire confidence in the currency, leading to a stronger rupee. Conversely, weaknesses can lead to depreciation.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Government interventions in the foreign exchange market, such as buying or selling currencies or adjusting interest rates, can influence the rupee's value. These policies aim to achieve short-term goals like managing volatility or long-term goals like promoting economic growth and controlling inflation.</a:t>
            </a:r>
            <a:endParaRPr sz="800" b="1">
              <a:solidFill>
                <a:schemeClr val="dk1"/>
              </a:solidFill>
              <a:latin typeface="Roboto"/>
              <a:ea typeface="Roboto"/>
              <a:cs typeface="Roboto"/>
              <a:sym typeface="Roboto"/>
            </a:endParaRPr>
          </a:p>
          <a:p>
            <a:pPr marL="0" lvl="0" indent="0" algn="l" rtl="0">
              <a:spcBef>
                <a:spcPts val="1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ec93df8546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ec93df854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the asrima models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Move this slide</a:t>
            </a:r>
            <a:endParaRPr/>
          </a:p>
          <a:p>
            <a:pPr marL="0" lvl="0" indent="0" algn="l" rtl="0">
              <a:lnSpc>
                <a:spcPct val="100000"/>
              </a:lnSpc>
              <a:spcBef>
                <a:spcPts val="0"/>
              </a:spcBef>
              <a:spcAft>
                <a:spcPts val="0"/>
              </a:spcAft>
              <a:buSzPts val="1100"/>
              <a:buNone/>
            </a:pPr>
            <a:r>
              <a:rPr lang="en"/>
              <a:t>-mention that this is Inspiration from Microsoft team 3 XBL from 2020</a:t>
            </a:r>
            <a:endParaRPr/>
          </a:p>
        </p:txBody>
      </p:sp>
      <p:sp>
        <p:nvSpPr>
          <p:cNvPr id="267" name="Google Shape;26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3C71-1E14-7DC4-D2AD-68DAC7CCB0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9F1D30-F6CB-FF1E-E281-7512418346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16B37E-BDD9-1E2E-EC48-2DD31D2908CE}"/>
              </a:ext>
            </a:extLst>
          </p:cNvPr>
          <p:cNvSpPr>
            <a:spLocks noGrp="1"/>
          </p:cNvSpPr>
          <p:nvPr>
            <p:ph type="dt" sz="half" idx="10"/>
          </p:nvPr>
        </p:nvSpPr>
        <p:spPr/>
        <p:txBody>
          <a:bodyPr/>
          <a:lstStyle/>
          <a:p>
            <a:fld id="{3F4EBC64-EF0F-214D-A9F9-430211E9E5DD}" type="datetimeFigureOut">
              <a:rPr lang="en-US" smtClean="0"/>
              <a:t>6/1/25</a:t>
            </a:fld>
            <a:endParaRPr lang="en-US"/>
          </a:p>
        </p:txBody>
      </p:sp>
      <p:sp>
        <p:nvSpPr>
          <p:cNvPr id="5" name="Footer Placeholder 4">
            <a:extLst>
              <a:ext uri="{FF2B5EF4-FFF2-40B4-BE49-F238E27FC236}">
                <a16:creationId xmlns:a16="http://schemas.microsoft.com/office/drawing/2014/main" id="{D9B792F0-7320-C3A9-7821-AC929F244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F96C1-C249-B3A2-83B8-B4A19BC9082B}"/>
              </a:ext>
            </a:extLst>
          </p:cNvPr>
          <p:cNvSpPr>
            <a:spLocks noGrp="1"/>
          </p:cNvSpPr>
          <p:nvPr>
            <p:ph type="sldNum" sz="quarter" idx="12"/>
          </p:nvPr>
        </p:nvSpPr>
        <p:spPr/>
        <p:txBody>
          <a:bodyPr/>
          <a:lstStyle/>
          <a:p>
            <a:fld id="{7587456D-37CB-F947-935A-AE0F7D1B14E5}" type="slidenum">
              <a:rPr lang="en-US" smtClean="0"/>
              <a:t>‹#›</a:t>
            </a:fld>
            <a:endParaRPr lang="en-US"/>
          </a:p>
        </p:txBody>
      </p:sp>
    </p:spTree>
    <p:extLst>
      <p:ext uri="{BB962C8B-B14F-4D97-AF65-F5344CB8AC3E}">
        <p14:creationId xmlns:p14="http://schemas.microsoft.com/office/powerpoint/2010/main" val="158711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49DF-AC78-F2DD-5F57-ADBF71176C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CF24B6-DA03-677A-8705-8017D10D36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7E8BA-03A5-C568-B023-44BA3D1C2384}"/>
              </a:ext>
            </a:extLst>
          </p:cNvPr>
          <p:cNvSpPr>
            <a:spLocks noGrp="1"/>
          </p:cNvSpPr>
          <p:nvPr>
            <p:ph type="dt" sz="half" idx="10"/>
          </p:nvPr>
        </p:nvSpPr>
        <p:spPr/>
        <p:txBody>
          <a:bodyPr/>
          <a:lstStyle/>
          <a:p>
            <a:fld id="{3F4EBC64-EF0F-214D-A9F9-430211E9E5DD}" type="datetimeFigureOut">
              <a:rPr lang="en-US" smtClean="0"/>
              <a:t>6/1/25</a:t>
            </a:fld>
            <a:endParaRPr lang="en-US"/>
          </a:p>
        </p:txBody>
      </p:sp>
      <p:sp>
        <p:nvSpPr>
          <p:cNvPr id="5" name="Footer Placeholder 4">
            <a:extLst>
              <a:ext uri="{FF2B5EF4-FFF2-40B4-BE49-F238E27FC236}">
                <a16:creationId xmlns:a16="http://schemas.microsoft.com/office/drawing/2014/main" id="{AB5D5627-1681-4FC1-15F5-BD2977AC0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C2008-DD40-C91F-C10D-CB1F52C7B422}"/>
              </a:ext>
            </a:extLst>
          </p:cNvPr>
          <p:cNvSpPr>
            <a:spLocks noGrp="1"/>
          </p:cNvSpPr>
          <p:nvPr>
            <p:ph type="sldNum" sz="quarter" idx="12"/>
          </p:nvPr>
        </p:nvSpPr>
        <p:spPr/>
        <p:txBody>
          <a:bodyPr/>
          <a:lstStyle/>
          <a:p>
            <a:fld id="{7587456D-37CB-F947-935A-AE0F7D1B14E5}" type="slidenum">
              <a:rPr lang="en-US" smtClean="0"/>
              <a:t>‹#›</a:t>
            </a:fld>
            <a:endParaRPr lang="en-US"/>
          </a:p>
        </p:txBody>
      </p:sp>
    </p:spTree>
    <p:extLst>
      <p:ext uri="{BB962C8B-B14F-4D97-AF65-F5344CB8AC3E}">
        <p14:creationId xmlns:p14="http://schemas.microsoft.com/office/powerpoint/2010/main" val="311671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59D6C-742D-831E-CFBD-5F4D833088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34FD64-B773-23A7-D061-D512BA9E8E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F9300-98A2-EA69-1BD5-898BE910BB0A}"/>
              </a:ext>
            </a:extLst>
          </p:cNvPr>
          <p:cNvSpPr>
            <a:spLocks noGrp="1"/>
          </p:cNvSpPr>
          <p:nvPr>
            <p:ph type="dt" sz="half" idx="10"/>
          </p:nvPr>
        </p:nvSpPr>
        <p:spPr/>
        <p:txBody>
          <a:bodyPr/>
          <a:lstStyle/>
          <a:p>
            <a:fld id="{3F4EBC64-EF0F-214D-A9F9-430211E9E5DD}" type="datetimeFigureOut">
              <a:rPr lang="en-US" smtClean="0"/>
              <a:t>6/1/25</a:t>
            </a:fld>
            <a:endParaRPr lang="en-US"/>
          </a:p>
        </p:txBody>
      </p:sp>
      <p:sp>
        <p:nvSpPr>
          <p:cNvPr id="5" name="Footer Placeholder 4">
            <a:extLst>
              <a:ext uri="{FF2B5EF4-FFF2-40B4-BE49-F238E27FC236}">
                <a16:creationId xmlns:a16="http://schemas.microsoft.com/office/drawing/2014/main" id="{9FD7178E-BAF1-185D-F096-6A47A4172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A24DC-19C3-061A-A7F3-52920474287B}"/>
              </a:ext>
            </a:extLst>
          </p:cNvPr>
          <p:cNvSpPr>
            <a:spLocks noGrp="1"/>
          </p:cNvSpPr>
          <p:nvPr>
            <p:ph type="sldNum" sz="quarter" idx="12"/>
          </p:nvPr>
        </p:nvSpPr>
        <p:spPr/>
        <p:txBody>
          <a:bodyPr/>
          <a:lstStyle/>
          <a:p>
            <a:fld id="{7587456D-37CB-F947-935A-AE0F7D1B14E5}" type="slidenum">
              <a:rPr lang="en-US" smtClean="0"/>
              <a:t>‹#›</a:t>
            </a:fld>
            <a:endParaRPr lang="en-US"/>
          </a:p>
        </p:txBody>
      </p:sp>
    </p:spTree>
    <p:extLst>
      <p:ext uri="{BB962C8B-B14F-4D97-AF65-F5344CB8AC3E}">
        <p14:creationId xmlns:p14="http://schemas.microsoft.com/office/powerpoint/2010/main" val="4120951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
        <p:cNvGrpSpPr/>
        <p:nvPr/>
      </p:nvGrpSpPr>
      <p:grpSpPr>
        <a:xfrm>
          <a:off x="0" y="0"/>
          <a:ext cx="0" cy="0"/>
          <a:chOff x="0" y="0"/>
          <a:chExt cx="0" cy="0"/>
        </a:xfrm>
      </p:grpSpPr>
      <p:sp>
        <p:nvSpPr>
          <p:cNvPr id="12" name="Google Shape;12;p2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2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4" name="Google Shape;14;p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849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1"/>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8" name="Google Shape;28;p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81226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32"/>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32" name="Google Shape;32;p32"/>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33" name="Google Shape;33;p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050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7480-3695-B2A5-10E8-EF6D5E406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3F450A-FA03-760C-59B5-220B668E3D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F1098-0E32-8749-622E-12A0C6B85E3D}"/>
              </a:ext>
            </a:extLst>
          </p:cNvPr>
          <p:cNvSpPr>
            <a:spLocks noGrp="1"/>
          </p:cNvSpPr>
          <p:nvPr>
            <p:ph type="dt" sz="half" idx="10"/>
          </p:nvPr>
        </p:nvSpPr>
        <p:spPr/>
        <p:txBody>
          <a:bodyPr/>
          <a:lstStyle/>
          <a:p>
            <a:fld id="{3F4EBC64-EF0F-214D-A9F9-430211E9E5DD}" type="datetimeFigureOut">
              <a:rPr lang="en-US" smtClean="0"/>
              <a:t>6/1/25</a:t>
            </a:fld>
            <a:endParaRPr lang="en-US"/>
          </a:p>
        </p:txBody>
      </p:sp>
      <p:sp>
        <p:nvSpPr>
          <p:cNvPr id="5" name="Footer Placeholder 4">
            <a:extLst>
              <a:ext uri="{FF2B5EF4-FFF2-40B4-BE49-F238E27FC236}">
                <a16:creationId xmlns:a16="http://schemas.microsoft.com/office/drawing/2014/main" id="{2B16D9EB-1BFE-986A-BD97-8D6CFEC16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BC263-0B6B-646C-953D-4A870695121D}"/>
              </a:ext>
            </a:extLst>
          </p:cNvPr>
          <p:cNvSpPr>
            <a:spLocks noGrp="1"/>
          </p:cNvSpPr>
          <p:nvPr>
            <p:ph type="sldNum" sz="quarter" idx="12"/>
          </p:nvPr>
        </p:nvSpPr>
        <p:spPr/>
        <p:txBody>
          <a:bodyPr/>
          <a:lstStyle/>
          <a:p>
            <a:fld id="{7587456D-37CB-F947-935A-AE0F7D1B14E5}" type="slidenum">
              <a:rPr lang="en-US" smtClean="0"/>
              <a:t>‹#›</a:t>
            </a:fld>
            <a:endParaRPr lang="en-US"/>
          </a:p>
        </p:txBody>
      </p:sp>
    </p:spTree>
    <p:extLst>
      <p:ext uri="{BB962C8B-B14F-4D97-AF65-F5344CB8AC3E}">
        <p14:creationId xmlns:p14="http://schemas.microsoft.com/office/powerpoint/2010/main" val="310726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2C44-EB83-2576-FDF9-4D4208C44B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9306EF-8C2E-27D4-5614-59910BB19A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CD04F2-F3D4-5858-E218-8CADA7305AD5}"/>
              </a:ext>
            </a:extLst>
          </p:cNvPr>
          <p:cNvSpPr>
            <a:spLocks noGrp="1"/>
          </p:cNvSpPr>
          <p:nvPr>
            <p:ph type="dt" sz="half" idx="10"/>
          </p:nvPr>
        </p:nvSpPr>
        <p:spPr/>
        <p:txBody>
          <a:bodyPr/>
          <a:lstStyle/>
          <a:p>
            <a:fld id="{3F4EBC64-EF0F-214D-A9F9-430211E9E5DD}" type="datetimeFigureOut">
              <a:rPr lang="en-US" smtClean="0"/>
              <a:t>6/1/25</a:t>
            </a:fld>
            <a:endParaRPr lang="en-US"/>
          </a:p>
        </p:txBody>
      </p:sp>
      <p:sp>
        <p:nvSpPr>
          <p:cNvPr id="5" name="Footer Placeholder 4">
            <a:extLst>
              <a:ext uri="{FF2B5EF4-FFF2-40B4-BE49-F238E27FC236}">
                <a16:creationId xmlns:a16="http://schemas.microsoft.com/office/drawing/2014/main" id="{1368C5E5-1B57-8A53-19DC-208F96827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410EB-D1D8-1040-5A7B-70412337ED20}"/>
              </a:ext>
            </a:extLst>
          </p:cNvPr>
          <p:cNvSpPr>
            <a:spLocks noGrp="1"/>
          </p:cNvSpPr>
          <p:nvPr>
            <p:ph type="sldNum" sz="quarter" idx="12"/>
          </p:nvPr>
        </p:nvSpPr>
        <p:spPr/>
        <p:txBody>
          <a:bodyPr/>
          <a:lstStyle/>
          <a:p>
            <a:fld id="{7587456D-37CB-F947-935A-AE0F7D1B14E5}" type="slidenum">
              <a:rPr lang="en-US" smtClean="0"/>
              <a:t>‹#›</a:t>
            </a:fld>
            <a:endParaRPr lang="en-US"/>
          </a:p>
        </p:txBody>
      </p:sp>
    </p:spTree>
    <p:extLst>
      <p:ext uri="{BB962C8B-B14F-4D97-AF65-F5344CB8AC3E}">
        <p14:creationId xmlns:p14="http://schemas.microsoft.com/office/powerpoint/2010/main" val="2500030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342A-63B3-6779-05E3-766D81E5AD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8829A4-E0A5-01CC-D899-82DEFC5C7C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CB4A5F-7785-BFE2-60E7-193768EFE6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6E4019-C563-4A41-2B94-7554E5215EF5}"/>
              </a:ext>
            </a:extLst>
          </p:cNvPr>
          <p:cNvSpPr>
            <a:spLocks noGrp="1"/>
          </p:cNvSpPr>
          <p:nvPr>
            <p:ph type="dt" sz="half" idx="10"/>
          </p:nvPr>
        </p:nvSpPr>
        <p:spPr/>
        <p:txBody>
          <a:bodyPr/>
          <a:lstStyle/>
          <a:p>
            <a:fld id="{3F4EBC64-EF0F-214D-A9F9-430211E9E5DD}" type="datetimeFigureOut">
              <a:rPr lang="en-US" smtClean="0"/>
              <a:t>6/1/25</a:t>
            </a:fld>
            <a:endParaRPr lang="en-US"/>
          </a:p>
        </p:txBody>
      </p:sp>
      <p:sp>
        <p:nvSpPr>
          <p:cNvPr id="6" name="Footer Placeholder 5">
            <a:extLst>
              <a:ext uri="{FF2B5EF4-FFF2-40B4-BE49-F238E27FC236}">
                <a16:creationId xmlns:a16="http://schemas.microsoft.com/office/drawing/2014/main" id="{474BFAE2-AA58-3F8D-9D00-46E2BC39F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0E2DEA-785C-1F88-1055-E20346868FEA}"/>
              </a:ext>
            </a:extLst>
          </p:cNvPr>
          <p:cNvSpPr>
            <a:spLocks noGrp="1"/>
          </p:cNvSpPr>
          <p:nvPr>
            <p:ph type="sldNum" sz="quarter" idx="12"/>
          </p:nvPr>
        </p:nvSpPr>
        <p:spPr/>
        <p:txBody>
          <a:bodyPr/>
          <a:lstStyle/>
          <a:p>
            <a:fld id="{7587456D-37CB-F947-935A-AE0F7D1B14E5}" type="slidenum">
              <a:rPr lang="en-US" smtClean="0"/>
              <a:t>‹#›</a:t>
            </a:fld>
            <a:endParaRPr lang="en-US"/>
          </a:p>
        </p:txBody>
      </p:sp>
    </p:spTree>
    <p:extLst>
      <p:ext uri="{BB962C8B-B14F-4D97-AF65-F5344CB8AC3E}">
        <p14:creationId xmlns:p14="http://schemas.microsoft.com/office/powerpoint/2010/main" val="415090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F2FC5-221D-115D-3523-D2E3F25FB3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3AC4D7-CBC8-11F1-7A5B-9213D9941A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4F830C-12CF-D552-660E-E83188C9DB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25BF3-06BC-E9FA-92C3-D7AD2D7B3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EC9780-4D8F-D674-4F90-797DACCD8C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A647C6-A484-49F1-3DFA-B33C95D1A27E}"/>
              </a:ext>
            </a:extLst>
          </p:cNvPr>
          <p:cNvSpPr>
            <a:spLocks noGrp="1"/>
          </p:cNvSpPr>
          <p:nvPr>
            <p:ph type="dt" sz="half" idx="10"/>
          </p:nvPr>
        </p:nvSpPr>
        <p:spPr/>
        <p:txBody>
          <a:bodyPr/>
          <a:lstStyle/>
          <a:p>
            <a:fld id="{3F4EBC64-EF0F-214D-A9F9-430211E9E5DD}" type="datetimeFigureOut">
              <a:rPr lang="en-US" smtClean="0"/>
              <a:t>6/1/25</a:t>
            </a:fld>
            <a:endParaRPr lang="en-US"/>
          </a:p>
        </p:txBody>
      </p:sp>
      <p:sp>
        <p:nvSpPr>
          <p:cNvPr id="8" name="Footer Placeholder 7">
            <a:extLst>
              <a:ext uri="{FF2B5EF4-FFF2-40B4-BE49-F238E27FC236}">
                <a16:creationId xmlns:a16="http://schemas.microsoft.com/office/drawing/2014/main" id="{34E14455-55C1-A138-91AB-2BD86EB788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4AB2B7-9ED1-9998-B81E-C0D73E722974}"/>
              </a:ext>
            </a:extLst>
          </p:cNvPr>
          <p:cNvSpPr>
            <a:spLocks noGrp="1"/>
          </p:cNvSpPr>
          <p:nvPr>
            <p:ph type="sldNum" sz="quarter" idx="12"/>
          </p:nvPr>
        </p:nvSpPr>
        <p:spPr/>
        <p:txBody>
          <a:bodyPr/>
          <a:lstStyle/>
          <a:p>
            <a:fld id="{7587456D-37CB-F947-935A-AE0F7D1B14E5}" type="slidenum">
              <a:rPr lang="en-US" smtClean="0"/>
              <a:t>‹#›</a:t>
            </a:fld>
            <a:endParaRPr lang="en-US"/>
          </a:p>
        </p:txBody>
      </p:sp>
    </p:spTree>
    <p:extLst>
      <p:ext uri="{BB962C8B-B14F-4D97-AF65-F5344CB8AC3E}">
        <p14:creationId xmlns:p14="http://schemas.microsoft.com/office/powerpoint/2010/main" val="65017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2367-47CF-8F85-0A78-9D5B964E3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C7C1C3-9CC4-6815-B9F0-0F47DE2622D7}"/>
              </a:ext>
            </a:extLst>
          </p:cNvPr>
          <p:cNvSpPr>
            <a:spLocks noGrp="1"/>
          </p:cNvSpPr>
          <p:nvPr>
            <p:ph type="dt" sz="half" idx="10"/>
          </p:nvPr>
        </p:nvSpPr>
        <p:spPr/>
        <p:txBody>
          <a:bodyPr/>
          <a:lstStyle/>
          <a:p>
            <a:fld id="{3F4EBC64-EF0F-214D-A9F9-430211E9E5DD}" type="datetimeFigureOut">
              <a:rPr lang="en-US" smtClean="0"/>
              <a:t>6/1/25</a:t>
            </a:fld>
            <a:endParaRPr lang="en-US"/>
          </a:p>
        </p:txBody>
      </p:sp>
      <p:sp>
        <p:nvSpPr>
          <p:cNvPr id="4" name="Footer Placeholder 3">
            <a:extLst>
              <a:ext uri="{FF2B5EF4-FFF2-40B4-BE49-F238E27FC236}">
                <a16:creationId xmlns:a16="http://schemas.microsoft.com/office/drawing/2014/main" id="{147E8B49-15F7-95CA-53CB-11F0E8854E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FF18FE-7E77-BA42-FCAB-C1D2BB46C0B7}"/>
              </a:ext>
            </a:extLst>
          </p:cNvPr>
          <p:cNvSpPr>
            <a:spLocks noGrp="1"/>
          </p:cNvSpPr>
          <p:nvPr>
            <p:ph type="sldNum" sz="quarter" idx="12"/>
          </p:nvPr>
        </p:nvSpPr>
        <p:spPr/>
        <p:txBody>
          <a:bodyPr/>
          <a:lstStyle/>
          <a:p>
            <a:fld id="{7587456D-37CB-F947-935A-AE0F7D1B14E5}" type="slidenum">
              <a:rPr lang="en-US" smtClean="0"/>
              <a:t>‹#›</a:t>
            </a:fld>
            <a:endParaRPr lang="en-US"/>
          </a:p>
        </p:txBody>
      </p:sp>
    </p:spTree>
    <p:extLst>
      <p:ext uri="{BB962C8B-B14F-4D97-AF65-F5344CB8AC3E}">
        <p14:creationId xmlns:p14="http://schemas.microsoft.com/office/powerpoint/2010/main" val="67272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FF94A2-66D5-CDCE-568C-869CEB00721F}"/>
              </a:ext>
            </a:extLst>
          </p:cNvPr>
          <p:cNvSpPr>
            <a:spLocks noGrp="1"/>
          </p:cNvSpPr>
          <p:nvPr>
            <p:ph type="dt" sz="half" idx="10"/>
          </p:nvPr>
        </p:nvSpPr>
        <p:spPr/>
        <p:txBody>
          <a:bodyPr/>
          <a:lstStyle/>
          <a:p>
            <a:fld id="{3F4EBC64-EF0F-214D-A9F9-430211E9E5DD}" type="datetimeFigureOut">
              <a:rPr lang="en-US" smtClean="0"/>
              <a:t>6/1/25</a:t>
            </a:fld>
            <a:endParaRPr lang="en-US"/>
          </a:p>
        </p:txBody>
      </p:sp>
      <p:sp>
        <p:nvSpPr>
          <p:cNvPr id="3" name="Footer Placeholder 2">
            <a:extLst>
              <a:ext uri="{FF2B5EF4-FFF2-40B4-BE49-F238E27FC236}">
                <a16:creationId xmlns:a16="http://schemas.microsoft.com/office/drawing/2014/main" id="{8B6C5BDB-5839-B571-D539-1F526684F8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D4FBB5-ED83-93FF-B223-7DDD909C3C0B}"/>
              </a:ext>
            </a:extLst>
          </p:cNvPr>
          <p:cNvSpPr>
            <a:spLocks noGrp="1"/>
          </p:cNvSpPr>
          <p:nvPr>
            <p:ph type="sldNum" sz="quarter" idx="12"/>
          </p:nvPr>
        </p:nvSpPr>
        <p:spPr/>
        <p:txBody>
          <a:bodyPr/>
          <a:lstStyle/>
          <a:p>
            <a:fld id="{7587456D-37CB-F947-935A-AE0F7D1B14E5}" type="slidenum">
              <a:rPr lang="en-US" smtClean="0"/>
              <a:t>‹#›</a:t>
            </a:fld>
            <a:endParaRPr lang="en-US"/>
          </a:p>
        </p:txBody>
      </p:sp>
    </p:spTree>
    <p:extLst>
      <p:ext uri="{BB962C8B-B14F-4D97-AF65-F5344CB8AC3E}">
        <p14:creationId xmlns:p14="http://schemas.microsoft.com/office/powerpoint/2010/main" val="268100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8370-291A-5385-7C36-7A779EAB81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B50188-3D90-7326-54C6-5CD4E6755D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5735BE-DF58-30A8-BB16-B093014E2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34F99-A7F5-3EE1-781F-49BDF2BB7DDD}"/>
              </a:ext>
            </a:extLst>
          </p:cNvPr>
          <p:cNvSpPr>
            <a:spLocks noGrp="1"/>
          </p:cNvSpPr>
          <p:nvPr>
            <p:ph type="dt" sz="half" idx="10"/>
          </p:nvPr>
        </p:nvSpPr>
        <p:spPr/>
        <p:txBody>
          <a:bodyPr/>
          <a:lstStyle/>
          <a:p>
            <a:fld id="{3F4EBC64-EF0F-214D-A9F9-430211E9E5DD}" type="datetimeFigureOut">
              <a:rPr lang="en-US" smtClean="0"/>
              <a:t>6/1/25</a:t>
            </a:fld>
            <a:endParaRPr lang="en-US"/>
          </a:p>
        </p:txBody>
      </p:sp>
      <p:sp>
        <p:nvSpPr>
          <p:cNvPr id="6" name="Footer Placeholder 5">
            <a:extLst>
              <a:ext uri="{FF2B5EF4-FFF2-40B4-BE49-F238E27FC236}">
                <a16:creationId xmlns:a16="http://schemas.microsoft.com/office/drawing/2014/main" id="{E56EDE43-F125-F34D-6C3E-66FB182B3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47A6D-1271-0DB9-269D-647EBF90D8B2}"/>
              </a:ext>
            </a:extLst>
          </p:cNvPr>
          <p:cNvSpPr>
            <a:spLocks noGrp="1"/>
          </p:cNvSpPr>
          <p:nvPr>
            <p:ph type="sldNum" sz="quarter" idx="12"/>
          </p:nvPr>
        </p:nvSpPr>
        <p:spPr/>
        <p:txBody>
          <a:bodyPr/>
          <a:lstStyle/>
          <a:p>
            <a:fld id="{7587456D-37CB-F947-935A-AE0F7D1B14E5}" type="slidenum">
              <a:rPr lang="en-US" smtClean="0"/>
              <a:t>‹#›</a:t>
            </a:fld>
            <a:endParaRPr lang="en-US"/>
          </a:p>
        </p:txBody>
      </p:sp>
    </p:spTree>
    <p:extLst>
      <p:ext uri="{BB962C8B-B14F-4D97-AF65-F5344CB8AC3E}">
        <p14:creationId xmlns:p14="http://schemas.microsoft.com/office/powerpoint/2010/main" val="100055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21A0-C84E-DEC9-83BA-94EE48AF00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4E6953-CD82-2656-3CFB-C278E63C1D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60D914-1C58-5F07-054B-E5E021540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80805-F237-BCDF-6CBC-18275993021C}"/>
              </a:ext>
            </a:extLst>
          </p:cNvPr>
          <p:cNvSpPr>
            <a:spLocks noGrp="1"/>
          </p:cNvSpPr>
          <p:nvPr>
            <p:ph type="dt" sz="half" idx="10"/>
          </p:nvPr>
        </p:nvSpPr>
        <p:spPr/>
        <p:txBody>
          <a:bodyPr/>
          <a:lstStyle/>
          <a:p>
            <a:fld id="{3F4EBC64-EF0F-214D-A9F9-430211E9E5DD}" type="datetimeFigureOut">
              <a:rPr lang="en-US" smtClean="0"/>
              <a:t>6/1/25</a:t>
            </a:fld>
            <a:endParaRPr lang="en-US"/>
          </a:p>
        </p:txBody>
      </p:sp>
      <p:sp>
        <p:nvSpPr>
          <p:cNvPr id="6" name="Footer Placeholder 5">
            <a:extLst>
              <a:ext uri="{FF2B5EF4-FFF2-40B4-BE49-F238E27FC236}">
                <a16:creationId xmlns:a16="http://schemas.microsoft.com/office/drawing/2014/main" id="{9DD063A3-C77A-EDD0-5445-B835AEBA1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88DFC5-DA7E-E36C-6AB8-745441CE5D58}"/>
              </a:ext>
            </a:extLst>
          </p:cNvPr>
          <p:cNvSpPr>
            <a:spLocks noGrp="1"/>
          </p:cNvSpPr>
          <p:nvPr>
            <p:ph type="sldNum" sz="quarter" idx="12"/>
          </p:nvPr>
        </p:nvSpPr>
        <p:spPr/>
        <p:txBody>
          <a:bodyPr/>
          <a:lstStyle/>
          <a:p>
            <a:fld id="{7587456D-37CB-F947-935A-AE0F7D1B14E5}" type="slidenum">
              <a:rPr lang="en-US" smtClean="0"/>
              <a:t>‹#›</a:t>
            </a:fld>
            <a:endParaRPr lang="en-US"/>
          </a:p>
        </p:txBody>
      </p:sp>
    </p:spTree>
    <p:extLst>
      <p:ext uri="{BB962C8B-B14F-4D97-AF65-F5344CB8AC3E}">
        <p14:creationId xmlns:p14="http://schemas.microsoft.com/office/powerpoint/2010/main" val="79745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B24BA2-727B-5671-ACF6-4BE3229592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3A3F3F-B36F-921B-4CB3-AA6EC6DE1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3FC32-4B20-A962-6EE3-C8227FF93E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4EBC64-EF0F-214D-A9F9-430211E9E5DD}" type="datetimeFigureOut">
              <a:rPr lang="en-US" smtClean="0"/>
              <a:t>6/1/25</a:t>
            </a:fld>
            <a:endParaRPr lang="en-US"/>
          </a:p>
        </p:txBody>
      </p:sp>
      <p:sp>
        <p:nvSpPr>
          <p:cNvPr id="5" name="Footer Placeholder 4">
            <a:extLst>
              <a:ext uri="{FF2B5EF4-FFF2-40B4-BE49-F238E27FC236}">
                <a16:creationId xmlns:a16="http://schemas.microsoft.com/office/drawing/2014/main" id="{BE37F716-F067-1A1C-DEC5-03A92BDF0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46C7B79-B7DF-328C-97F6-BF7C9926C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87456D-37CB-F947-935A-AE0F7D1B14E5}" type="slidenum">
              <a:rPr lang="en-US" smtClean="0"/>
              <a:t>‹#›</a:t>
            </a:fld>
            <a:endParaRPr lang="en-US"/>
          </a:p>
        </p:txBody>
      </p:sp>
    </p:spTree>
    <p:extLst>
      <p:ext uri="{BB962C8B-B14F-4D97-AF65-F5344CB8AC3E}">
        <p14:creationId xmlns:p14="http://schemas.microsoft.com/office/powerpoint/2010/main" val="4112284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63" name="Google Shape;63;p1"/>
          <p:cNvSpPr/>
          <p:nvPr/>
        </p:nvSpPr>
        <p:spPr>
          <a:xfrm>
            <a:off x="0" y="4953015"/>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64" name="Google Shape;64;p1"/>
          <p:cNvSpPr txBox="1"/>
          <p:nvPr/>
        </p:nvSpPr>
        <p:spPr>
          <a:xfrm>
            <a:off x="0" y="584207"/>
            <a:ext cx="12192000" cy="1928807"/>
          </a:xfrm>
          <a:prstGeom prst="rect">
            <a:avLst/>
          </a:prstGeom>
          <a:noFill/>
          <a:ln>
            <a:noFill/>
          </a:ln>
        </p:spPr>
        <p:txBody>
          <a:bodyPr spcFirstLastPara="1" wrap="square" lIns="121867" tIns="60933" rIns="121867" bIns="60933" anchor="t" anchorCtr="0">
            <a:spAutoFit/>
          </a:bodyPr>
          <a:lstStyle/>
          <a:p>
            <a:pPr algn="ctr">
              <a:buClr>
                <a:schemeClr val="dk1"/>
              </a:buClr>
              <a:buSzPts val="4400"/>
            </a:pPr>
            <a:r>
              <a:rPr lang="en" sz="5867">
                <a:solidFill>
                  <a:srgbClr val="34495E"/>
                </a:solidFill>
                <a:latin typeface="Calibri"/>
                <a:ea typeface="Calibri"/>
                <a:cs typeface="Calibri"/>
                <a:sym typeface="Calibri"/>
              </a:rPr>
              <a:t>Rupee FX Modeling</a:t>
            </a:r>
            <a:endParaRPr sz="1867">
              <a:solidFill>
                <a:schemeClr val="dk1"/>
              </a:solidFill>
              <a:latin typeface="Arial"/>
              <a:ea typeface="Arial"/>
              <a:cs typeface="Arial"/>
              <a:sym typeface="Arial"/>
            </a:endParaRPr>
          </a:p>
          <a:p>
            <a:pPr algn="ctr">
              <a:buClr>
                <a:srgbClr val="000000"/>
              </a:buClr>
              <a:buSzPts val="4400"/>
            </a:pPr>
            <a:endParaRPr sz="5867">
              <a:solidFill>
                <a:srgbClr val="34495E"/>
              </a:solidFill>
              <a:latin typeface="Calibri"/>
              <a:ea typeface="Calibri"/>
              <a:cs typeface="Calibri"/>
              <a:sym typeface="Calibri"/>
            </a:endParaRPr>
          </a:p>
        </p:txBody>
      </p:sp>
      <p:sp>
        <p:nvSpPr>
          <p:cNvPr id="65" name="Google Shape;65;p1"/>
          <p:cNvSpPr txBox="1"/>
          <p:nvPr/>
        </p:nvSpPr>
        <p:spPr>
          <a:xfrm>
            <a:off x="0" y="1498600"/>
            <a:ext cx="12192000" cy="533489"/>
          </a:xfrm>
          <a:prstGeom prst="rect">
            <a:avLst/>
          </a:prstGeom>
          <a:noFill/>
          <a:ln>
            <a:noFill/>
          </a:ln>
        </p:spPr>
        <p:txBody>
          <a:bodyPr spcFirstLastPara="1" wrap="square" lIns="121867" tIns="60933" rIns="121867" bIns="60933" anchor="t" anchorCtr="0">
            <a:spAutoFit/>
          </a:bodyPr>
          <a:lstStyle/>
          <a:p>
            <a:pPr algn="ctr">
              <a:buClr>
                <a:srgbClr val="000000"/>
              </a:buClr>
              <a:buSzPts val="2000"/>
            </a:pPr>
            <a:r>
              <a:rPr lang="en" sz="2667">
                <a:solidFill>
                  <a:srgbClr val="3F3F3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66" name="Google Shape;66;p1"/>
          <p:cNvSpPr txBox="1"/>
          <p:nvPr/>
        </p:nvSpPr>
        <p:spPr>
          <a:xfrm>
            <a:off x="0" y="4882515"/>
            <a:ext cx="12192000" cy="369277"/>
          </a:xfrm>
          <a:prstGeom prst="rect">
            <a:avLst/>
          </a:prstGeom>
          <a:noFill/>
          <a:ln>
            <a:noFill/>
          </a:ln>
        </p:spPr>
        <p:txBody>
          <a:bodyPr spcFirstLastPara="1" wrap="square" lIns="121867" tIns="60933" rIns="121867" bIns="60933" anchor="t" anchorCtr="0">
            <a:spAutoFit/>
          </a:bodyPr>
          <a:lstStyle/>
          <a:p>
            <a:pPr algn="ctr">
              <a:buClr>
                <a:srgbClr val="000000"/>
              </a:buClr>
              <a:buSzPts val="1200"/>
            </a:pPr>
            <a:r>
              <a:rPr lang="en" sz="1600" i="1">
                <a:solidFill>
                  <a:srgbClr val="7F7F7F"/>
                </a:solidFill>
                <a:latin typeface="Calibri"/>
                <a:ea typeface="Calibri"/>
                <a:cs typeface="Calibri"/>
                <a:sym typeface="Calibri"/>
              </a:rPr>
              <a:t>Prepared for:</a:t>
            </a:r>
            <a:endParaRPr sz="1867">
              <a:solidFill>
                <a:srgbClr val="000000"/>
              </a:solidFill>
              <a:latin typeface="Arial"/>
              <a:ea typeface="Arial"/>
              <a:cs typeface="Arial"/>
              <a:sym typeface="Arial"/>
            </a:endParaRPr>
          </a:p>
        </p:txBody>
      </p:sp>
      <p:sp>
        <p:nvSpPr>
          <p:cNvPr id="67" name="Google Shape;67;p1"/>
          <p:cNvSpPr txBox="1"/>
          <p:nvPr/>
        </p:nvSpPr>
        <p:spPr>
          <a:xfrm>
            <a:off x="0" y="5187325"/>
            <a:ext cx="12192000" cy="492388"/>
          </a:xfrm>
          <a:prstGeom prst="rect">
            <a:avLst/>
          </a:prstGeom>
          <a:noFill/>
          <a:ln>
            <a:noFill/>
          </a:ln>
        </p:spPr>
        <p:txBody>
          <a:bodyPr spcFirstLastPara="1" wrap="square" lIns="121867" tIns="60933" rIns="121867" bIns="60933" anchor="t" anchorCtr="0">
            <a:spAutoFit/>
          </a:bodyPr>
          <a:lstStyle/>
          <a:p>
            <a:pPr algn="ctr">
              <a:buClr>
                <a:srgbClr val="000000"/>
              </a:buClr>
              <a:buSzPts val="1400"/>
            </a:pPr>
            <a:r>
              <a:rPr lang="en" sz="2400">
                <a:solidFill>
                  <a:srgbClr val="34495E"/>
                </a:solidFill>
                <a:latin typeface="Calibri"/>
                <a:ea typeface="Calibri"/>
                <a:cs typeface="Calibri"/>
                <a:sym typeface="Calibri"/>
              </a:rPr>
              <a:t>Jennifer Chisholm, Tom Bono, and Microsoft </a:t>
            </a:r>
            <a:endParaRPr sz="1867">
              <a:solidFill>
                <a:srgbClr val="34495E"/>
              </a:solidFill>
              <a:latin typeface="Calibri"/>
              <a:ea typeface="Calibri"/>
              <a:cs typeface="Calibri"/>
              <a:sym typeface="Calibri"/>
            </a:endParaRPr>
          </a:p>
        </p:txBody>
      </p:sp>
      <p:pic>
        <p:nvPicPr>
          <p:cNvPr id="68" name="Google Shape;68;p1"/>
          <p:cNvPicPr preferRelativeResize="0"/>
          <p:nvPr/>
        </p:nvPicPr>
        <p:blipFill rotWithShape="1">
          <a:blip r:embed="rId3">
            <a:alphaModFix/>
          </a:blip>
          <a:srcRect/>
          <a:stretch/>
        </p:blipFill>
        <p:spPr>
          <a:xfrm>
            <a:off x="4064000" y="2611179"/>
            <a:ext cx="2034757" cy="1817528"/>
          </a:xfrm>
          <a:prstGeom prst="rect">
            <a:avLst/>
          </a:prstGeom>
          <a:noFill/>
          <a:ln>
            <a:noFill/>
          </a:ln>
        </p:spPr>
      </p:pic>
      <p:pic>
        <p:nvPicPr>
          <p:cNvPr id="69" name="Google Shape;69;p1"/>
          <p:cNvPicPr preferRelativeResize="0"/>
          <p:nvPr/>
        </p:nvPicPr>
        <p:blipFill>
          <a:blip r:embed="rId4">
            <a:alphaModFix/>
          </a:blip>
          <a:stretch>
            <a:fillRect/>
          </a:stretch>
        </p:blipFill>
        <p:spPr>
          <a:xfrm>
            <a:off x="6096001" y="2864501"/>
            <a:ext cx="4053948" cy="1490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784b70aa5c_0_0"/>
          <p:cNvSpPr txBox="1">
            <a:spLocks noGrp="1"/>
          </p:cNvSpPr>
          <p:nvPr>
            <p:ph type="title"/>
          </p:nvPr>
        </p:nvSpPr>
        <p:spPr>
          <a:xfrm>
            <a:off x="609600" y="274637"/>
            <a:ext cx="10972800" cy="1143200"/>
          </a:xfrm>
          <a:prstGeom prst="rect">
            <a:avLst/>
          </a:prstGeom>
        </p:spPr>
        <p:txBody>
          <a:bodyPr spcFirstLastPara="1" vert="horz" wrap="square" lIns="121867" tIns="60933" rIns="121867" bIns="60933" rtlCol="0" anchor="ctr" anchorCtr="0">
            <a:normAutofit/>
          </a:bodyPr>
          <a:lstStyle/>
          <a:p>
            <a:pPr algn="ctr">
              <a:lnSpc>
                <a:spcPct val="100000"/>
              </a:lnSpc>
              <a:spcBef>
                <a:spcPts val="0"/>
              </a:spcBef>
            </a:pPr>
            <a:r>
              <a:rPr lang="en"/>
              <a:t>Our Process</a:t>
            </a:r>
            <a:endParaRPr/>
          </a:p>
          <a:p>
            <a:pPr algn="ctr">
              <a:spcBef>
                <a:spcPts val="0"/>
              </a:spcBef>
            </a:pPr>
            <a:endParaRPr/>
          </a:p>
        </p:txBody>
      </p:sp>
      <p:grpSp>
        <p:nvGrpSpPr>
          <p:cNvPr id="282" name="Google Shape;282;g2784b70aa5c_0_0"/>
          <p:cNvGrpSpPr/>
          <p:nvPr/>
        </p:nvGrpSpPr>
        <p:grpSpPr>
          <a:xfrm>
            <a:off x="1161575" y="4278117"/>
            <a:ext cx="10420896" cy="1336175"/>
            <a:chOff x="1593000" y="2322568"/>
            <a:chExt cx="5957975" cy="672752"/>
          </a:xfrm>
        </p:grpSpPr>
        <p:sp>
          <p:nvSpPr>
            <p:cNvPr id="283" name="Google Shape;283;g2784b70aa5c_0_0"/>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endParaRPr sz="2400"/>
            </a:p>
          </p:txBody>
        </p:sp>
        <p:sp>
          <p:nvSpPr>
            <p:cNvPr id="284" name="Google Shape;284;g2784b70aa5c_0_0"/>
            <p:cNvSpPr/>
            <p:nvPr/>
          </p:nvSpPr>
          <p:spPr>
            <a:xfrm flipH="1">
              <a:off x="2283025" y="2322575"/>
              <a:ext cx="1844400" cy="6426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285" name="Google Shape;285;g2784b70aa5c_0_0"/>
            <p:cNvSpPr/>
            <p:nvPr/>
          </p:nvSpPr>
          <p:spPr>
            <a:xfrm rot="-5400000">
              <a:off x="3501574" y="1934671"/>
              <a:ext cx="643356" cy="1419149"/>
            </a:xfrm>
            <a:prstGeom prst="flowChartOffpageConnector">
              <a:avLst/>
            </a:prstGeom>
            <a:solidFill>
              <a:srgbClr val="073763"/>
            </a:solidFill>
            <a:ln>
              <a:noFill/>
            </a:ln>
          </p:spPr>
          <p:txBody>
            <a:bodyPr spcFirstLastPara="1" wrap="square" lIns="121900" tIns="121900" rIns="121900" bIns="121900" anchor="ctr" anchorCtr="0">
              <a:noAutofit/>
            </a:bodyPr>
            <a:lstStyle/>
            <a:p>
              <a:endParaRPr sz="2400"/>
            </a:p>
          </p:txBody>
        </p:sp>
        <p:sp>
          <p:nvSpPr>
            <p:cNvPr id="286" name="Google Shape;286;g2784b70aa5c_0_0"/>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en" sz="1733">
                  <a:solidFill>
                    <a:srgbClr val="FFFFFF"/>
                  </a:solidFill>
                  <a:latin typeface="Roboto Medium"/>
                  <a:ea typeface="Roboto Medium"/>
                  <a:cs typeface="Roboto Medium"/>
                  <a:sym typeface="Roboto Medium"/>
                </a:rPr>
                <a:t>Re-Strategize Microsoft Surface Pricing in India</a:t>
              </a:r>
              <a:endParaRPr sz="1733">
                <a:solidFill>
                  <a:srgbClr val="FFFFFF"/>
                </a:solidFill>
                <a:latin typeface="Roboto"/>
                <a:ea typeface="Roboto"/>
                <a:cs typeface="Roboto"/>
                <a:sym typeface="Roboto"/>
              </a:endParaRPr>
            </a:p>
          </p:txBody>
        </p:sp>
        <p:sp>
          <p:nvSpPr>
            <p:cNvPr id="287" name="Google Shape;287;g2784b70aa5c_0_0"/>
            <p:cNvSpPr/>
            <p:nvPr/>
          </p:nvSpPr>
          <p:spPr>
            <a:xfrm>
              <a:off x="1593000" y="2322568"/>
              <a:ext cx="690000" cy="642300"/>
            </a:xfrm>
            <a:prstGeom prst="rect">
              <a:avLst/>
            </a:prstGeom>
            <a:solidFill>
              <a:srgbClr val="0D5CDF"/>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endParaRPr sz="2400"/>
            </a:p>
          </p:txBody>
        </p:sp>
        <p:sp>
          <p:nvSpPr>
            <p:cNvPr id="288" name="Google Shape;288;g2784b70aa5c_0_0"/>
            <p:cNvSpPr/>
            <p:nvPr/>
          </p:nvSpPr>
          <p:spPr>
            <a:xfrm>
              <a:off x="1593000" y="2322575"/>
              <a:ext cx="690000" cy="642600"/>
            </a:xfrm>
            <a:prstGeom prst="rect">
              <a:avLst/>
            </a:prstGeom>
            <a:solidFill>
              <a:srgbClr val="073763"/>
            </a:solidFill>
            <a:ln>
              <a:noFill/>
            </a:ln>
          </p:spPr>
          <p:txBody>
            <a:bodyPr spcFirstLastPara="1" wrap="square" lIns="121900" tIns="121900" rIns="121900" bIns="121900" anchor="ctr" anchorCtr="0">
              <a:noAutofit/>
            </a:bodyPr>
            <a:lstStyle/>
            <a:p>
              <a:pPr algn="ctr"/>
              <a:r>
                <a:rPr lang="en" sz="3467">
                  <a:solidFill>
                    <a:srgbClr val="FFFFFF"/>
                  </a:solidFill>
                  <a:latin typeface="Roboto Thin"/>
                  <a:ea typeface="Roboto Thin"/>
                  <a:cs typeface="Roboto Thin"/>
                  <a:sym typeface="Roboto Thin"/>
                </a:rPr>
                <a:t>03</a:t>
              </a:r>
              <a:endParaRPr sz="3467">
                <a:solidFill>
                  <a:srgbClr val="FFFFFF"/>
                </a:solidFill>
                <a:latin typeface="Roboto Thin"/>
                <a:ea typeface="Roboto Thin"/>
                <a:cs typeface="Roboto Thin"/>
                <a:sym typeface="Roboto Thin"/>
              </a:endParaRPr>
            </a:p>
          </p:txBody>
        </p:sp>
        <p:sp>
          <p:nvSpPr>
            <p:cNvPr id="289" name="Google Shape;289;g2784b70aa5c_0_0"/>
            <p:cNvSpPr/>
            <p:nvPr/>
          </p:nvSpPr>
          <p:spPr>
            <a:xfrm>
              <a:off x="4342950" y="2353019"/>
              <a:ext cx="2971200" cy="642300"/>
            </a:xfrm>
            <a:prstGeom prst="rect">
              <a:avLst/>
            </a:prstGeom>
            <a:noFill/>
            <a:ln>
              <a:noFill/>
            </a:ln>
          </p:spPr>
          <p:txBody>
            <a:bodyPr spcFirstLastPara="1" wrap="square" lIns="121900" tIns="121900" rIns="121900" bIns="121900" anchor="ctr" anchorCtr="0">
              <a:noAutofit/>
            </a:bodyPr>
            <a:lstStyle/>
            <a:p>
              <a:pPr marL="609585" indent="-423323">
                <a:lnSpc>
                  <a:spcPct val="115000"/>
                </a:lnSpc>
                <a:buClr>
                  <a:srgbClr val="073763"/>
                </a:buClr>
                <a:buSzPts val="1400"/>
                <a:buFont typeface="Roboto"/>
                <a:buChar char="●"/>
              </a:pPr>
              <a:r>
                <a:rPr lang="en" sz="1600" dirty="0">
                  <a:solidFill>
                    <a:srgbClr val="073763"/>
                  </a:solidFill>
                  <a:latin typeface="Roboto"/>
                  <a:ea typeface="Roboto"/>
                  <a:cs typeface="Roboto"/>
                  <a:sym typeface="Roboto"/>
                </a:rPr>
                <a:t>Balance revenue dilution and accretion in exchange rate fluctuations</a:t>
              </a:r>
              <a:endParaRPr sz="1600" dirty="0">
                <a:solidFill>
                  <a:srgbClr val="073763"/>
                </a:solidFill>
                <a:latin typeface="Roboto"/>
                <a:ea typeface="Roboto"/>
                <a:cs typeface="Roboto"/>
                <a:sym typeface="Roboto"/>
              </a:endParaRPr>
            </a:p>
            <a:p>
              <a:pPr marL="609585" indent="-423323">
                <a:lnSpc>
                  <a:spcPct val="115000"/>
                </a:lnSpc>
                <a:buClr>
                  <a:srgbClr val="073763"/>
                </a:buClr>
                <a:buSzPts val="1400"/>
                <a:buFont typeface="Roboto"/>
                <a:buChar char="●"/>
              </a:pPr>
              <a:r>
                <a:rPr lang="en" sz="1600" dirty="0">
                  <a:solidFill>
                    <a:srgbClr val="073763"/>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Provide recommendations : </a:t>
              </a:r>
              <a:r>
                <a:rPr lang="en" sz="1600" dirty="0">
                  <a:solidFill>
                    <a:srgbClr val="073763"/>
                  </a:solidFill>
                  <a:latin typeface="Roboto"/>
                  <a:ea typeface="Roboto"/>
                  <a:cs typeface="Roboto"/>
                  <a:sym typeface="Roboto"/>
                </a:rPr>
                <a:t>Exchange rate pricing </a:t>
              </a:r>
              <a:endParaRPr sz="1600" dirty="0">
                <a:solidFill>
                  <a:srgbClr val="073763"/>
                </a:solidFill>
                <a:latin typeface="Roboto"/>
                <a:ea typeface="Roboto"/>
                <a:cs typeface="Roboto"/>
                <a:sym typeface="Roboto"/>
              </a:endParaRPr>
            </a:p>
          </p:txBody>
        </p:sp>
      </p:grpSp>
      <p:grpSp>
        <p:nvGrpSpPr>
          <p:cNvPr id="290" name="Google Shape;290;g2784b70aa5c_0_0"/>
          <p:cNvGrpSpPr/>
          <p:nvPr/>
        </p:nvGrpSpPr>
        <p:grpSpPr>
          <a:xfrm>
            <a:off x="1161541" y="3000144"/>
            <a:ext cx="10420896" cy="1278112"/>
            <a:chOff x="1593000" y="2322550"/>
            <a:chExt cx="5957975" cy="643518"/>
          </a:xfrm>
        </p:grpSpPr>
        <p:sp>
          <p:nvSpPr>
            <p:cNvPr id="291" name="Google Shape;291;g2784b70aa5c_0_0"/>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endParaRPr sz="2400"/>
            </a:p>
          </p:txBody>
        </p:sp>
        <p:sp>
          <p:nvSpPr>
            <p:cNvPr id="292" name="Google Shape;292;g2784b70aa5c_0_0"/>
            <p:cNvSpPr/>
            <p:nvPr/>
          </p:nvSpPr>
          <p:spPr>
            <a:xfrm flipH="1">
              <a:off x="2283025" y="2322575"/>
              <a:ext cx="1844400" cy="6426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293" name="Google Shape;293;g2784b70aa5c_0_0"/>
            <p:cNvSpPr/>
            <p:nvPr/>
          </p:nvSpPr>
          <p:spPr>
            <a:xfrm rot="-5400000">
              <a:off x="3501574" y="1934671"/>
              <a:ext cx="643356" cy="1419149"/>
            </a:xfrm>
            <a:prstGeom prst="flowChartOffpageConnector">
              <a:avLst/>
            </a:prstGeom>
            <a:solidFill>
              <a:srgbClr val="073763"/>
            </a:solidFill>
            <a:ln>
              <a:noFill/>
            </a:ln>
          </p:spPr>
          <p:txBody>
            <a:bodyPr spcFirstLastPara="1" wrap="square" lIns="121900" tIns="121900" rIns="121900" bIns="121900" anchor="ctr" anchorCtr="0">
              <a:noAutofit/>
            </a:bodyPr>
            <a:lstStyle/>
            <a:p>
              <a:endParaRPr sz="2400"/>
            </a:p>
          </p:txBody>
        </p:sp>
        <p:sp>
          <p:nvSpPr>
            <p:cNvPr id="294" name="Google Shape;294;g2784b70aa5c_0_0"/>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en" sz="1733">
                  <a:solidFill>
                    <a:srgbClr val="FFFFFF"/>
                  </a:solidFill>
                  <a:latin typeface="Roboto Medium"/>
                  <a:ea typeface="Roboto Medium"/>
                  <a:cs typeface="Roboto Medium"/>
                  <a:sym typeface="Roboto Medium"/>
                </a:rPr>
                <a:t>AI Based Prediction </a:t>
              </a:r>
              <a:endParaRPr sz="1733">
                <a:solidFill>
                  <a:srgbClr val="FFFFFF"/>
                </a:solidFill>
                <a:latin typeface="Roboto"/>
                <a:ea typeface="Roboto"/>
                <a:cs typeface="Roboto"/>
                <a:sym typeface="Roboto"/>
              </a:endParaRPr>
            </a:p>
          </p:txBody>
        </p:sp>
        <p:sp>
          <p:nvSpPr>
            <p:cNvPr id="295" name="Google Shape;295;g2784b70aa5c_0_0"/>
            <p:cNvSpPr/>
            <p:nvPr/>
          </p:nvSpPr>
          <p:spPr>
            <a:xfrm>
              <a:off x="1593000" y="2322568"/>
              <a:ext cx="690000" cy="642300"/>
            </a:xfrm>
            <a:prstGeom prst="rect">
              <a:avLst/>
            </a:prstGeom>
            <a:solidFill>
              <a:srgbClr val="0D5CDF"/>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endParaRPr sz="2400"/>
            </a:p>
          </p:txBody>
        </p:sp>
        <p:sp>
          <p:nvSpPr>
            <p:cNvPr id="296" name="Google Shape;296;g2784b70aa5c_0_0"/>
            <p:cNvSpPr/>
            <p:nvPr/>
          </p:nvSpPr>
          <p:spPr>
            <a:xfrm>
              <a:off x="1593000" y="2322575"/>
              <a:ext cx="690000" cy="642600"/>
            </a:xfrm>
            <a:prstGeom prst="rect">
              <a:avLst/>
            </a:prstGeom>
            <a:solidFill>
              <a:srgbClr val="073763"/>
            </a:solidFill>
            <a:ln>
              <a:noFill/>
            </a:ln>
          </p:spPr>
          <p:txBody>
            <a:bodyPr spcFirstLastPara="1" wrap="square" lIns="121900" tIns="121900" rIns="121900" bIns="121900" anchor="ctr" anchorCtr="0">
              <a:noAutofit/>
            </a:bodyPr>
            <a:lstStyle/>
            <a:p>
              <a:pPr algn="ctr"/>
              <a:r>
                <a:rPr lang="en" sz="3467">
                  <a:solidFill>
                    <a:srgbClr val="FFFFFF"/>
                  </a:solidFill>
                  <a:latin typeface="Roboto Thin"/>
                  <a:ea typeface="Roboto Thin"/>
                  <a:cs typeface="Roboto Thin"/>
                  <a:sym typeface="Roboto Thin"/>
                </a:rPr>
                <a:t>02</a:t>
              </a:r>
              <a:endParaRPr sz="3467">
                <a:solidFill>
                  <a:srgbClr val="FFFFFF"/>
                </a:solidFill>
                <a:latin typeface="Roboto Thin"/>
                <a:ea typeface="Roboto Thin"/>
                <a:cs typeface="Roboto Thin"/>
                <a:sym typeface="Roboto Thin"/>
              </a:endParaRPr>
            </a:p>
          </p:txBody>
        </p:sp>
        <p:sp>
          <p:nvSpPr>
            <p:cNvPr id="297" name="Google Shape;297;g2784b70aa5c_0_0"/>
            <p:cNvSpPr/>
            <p:nvPr/>
          </p:nvSpPr>
          <p:spPr>
            <a:xfrm>
              <a:off x="4387850" y="2322550"/>
              <a:ext cx="2971200" cy="642300"/>
            </a:xfrm>
            <a:prstGeom prst="rect">
              <a:avLst/>
            </a:prstGeom>
            <a:noFill/>
            <a:ln>
              <a:noFill/>
            </a:ln>
          </p:spPr>
          <p:txBody>
            <a:bodyPr spcFirstLastPara="1" wrap="square" lIns="121900" tIns="121900" rIns="121900" bIns="121900" anchor="ctr" anchorCtr="0">
              <a:noAutofit/>
            </a:bodyPr>
            <a:lstStyle/>
            <a:p>
              <a:pPr marL="609585" indent="-414856">
                <a:lnSpc>
                  <a:spcPct val="115000"/>
                </a:lnSpc>
                <a:buClr>
                  <a:srgbClr val="073763"/>
                </a:buClr>
                <a:buSzPts val="1300"/>
                <a:buFont typeface="Roboto"/>
                <a:buChar char="●"/>
              </a:pPr>
              <a:r>
                <a:rPr lang="en" sz="1600" dirty="0">
                  <a:solidFill>
                    <a:srgbClr val="073763"/>
                  </a:solidFill>
                  <a:latin typeface="Roboto"/>
                  <a:ea typeface="Roboto"/>
                  <a:cs typeface="Roboto"/>
                  <a:sym typeface="Roboto"/>
                </a:rPr>
                <a:t>Implement back testing and regression formulas</a:t>
              </a:r>
              <a:endParaRPr sz="1600" dirty="0">
                <a:solidFill>
                  <a:srgbClr val="073763"/>
                </a:solidFill>
                <a:latin typeface="Roboto"/>
                <a:ea typeface="Roboto"/>
                <a:cs typeface="Roboto"/>
                <a:sym typeface="Roboto"/>
              </a:endParaRPr>
            </a:p>
            <a:p>
              <a:pPr marL="609585" indent="-414856">
                <a:lnSpc>
                  <a:spcPct val="115000"/>
                </a:lnSpc>
                <a:buClr>
                  <a:srgbClr val="073763"/>
                </a:buClr>
                <a:buSzPts val="1300"/>
                <a:buFont typeface="Roboto"/>
                <a:buChar char="●"/>
              </a:pPr>
              <a:r>
                <a:rPr lang="en" sz="1600" dirty="0">
                  <a:solidFill>
                    <a:srgbClr val="073763"/>
                  </a:solidFill>
                  <a:latin typeface="Roboto"/>
                  <a:ea typeface="Roboto"/>
                  <a:cs typeface="Roboto"/>
                  <a:sym typeface="Roboto"/>
                </a:rPr>
                <a:t>Develop accurate predictive models for INR/USD exchange rates</a:t>
              </a:r>
              <a:endParaRPr sz="1600" dirty="0">
                <a:solidFill>
                  <a:srgbClr val="073763"/>
                </a:solidFill>
                <a:latin typeface="Roboto"/>
                <a:ea typeface="Roboto"/>
                <a:cs typeface="Roboto"/>
                <a:sym typeface="Roboto"/>
              </a:endParaRPr>
            </a:p>
          </p:txBody>
        </p:sp>
      </p:grpSp>
      <p:grpSp>
        <p:nvGrpSpPr>
          <p:cNvPr id="298" name="Google Shape;298;g2784b70aa5c_0_0"/>
          <p:cNvGrpSpPr/>
          <p:nvPr/>
        </p:nvGrpSpPr>
        <p:grpSpPr>
          <a:xfrm>
            <a:off x="1161584" y="1721916"/>
            <a:ext cx="10420896" cy="1278077"/>
            <a:chOff x="1593000" y="2322568"/>
            <a:chExt cx="5957975" cy="643500"/>
          </a:xfrm>
        </p:grpSpPr>
        <p:sp>
          <p:nvSpPr>
            <p:cNvPr id="299" name="Google Shape;299;g2784b70aa5c_0_0"/>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endParaRPr sz="2400"/>
            </a:p>
          </p:txBody>
        </p:sp>
        <p:sp>
          <p:nvSpPr>
            <p:cNvPr id="300" name="Google Shape;300;g2784b70aa5c_0_0"/>
            <p:cNvSpPr/>
            <p:nvPr/>
          </p:nvSpPr>
          <p:spPr>
            <a:xfrm flipH="1">
              <a:off x="2283025" y="2322575"/>
              <a:ext cx="1844400" cy="6426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301" name="Google Shape;301;g2784b70aa5c_0_0"/>
            <p:cNvSpPr/>
            <p:nvPr/>
          </p:nvSpPr>
          <p:spPr>
            <a:xfrm rot="-5400000">
              <a:off x="3501574" y="1934671"/>
              <a:ext cx="643356" cy="1419149"/>
            </a:xfrm>
            <a:prstGeom prst="flowChartOffpageConnector">
              <a:avLst/>
            </a:prstGeom>
            <a:solidFill>
              <a:srgbClr val="073763"/>
            </a:solidFill>
            <a:ln>
              <a:noFill/>
            </a:ln>
          </p:spPr>
          <p:txBody>
            <a:bodyPr spcFirstLastPara="1" wrap="square" lIns="121900" tIns="121900" rIns="121900" bIns="121900" anchor="ctr" anchorCtr="0">
              <a:noAutofit/>
            </a:bodyPr>
            <a:lstStyle/>
            <a:p>
              <a:endParaRPr sz="2400"/>
            </a:p>
          </p:txBody>
        </p:sp>
        <p:sp>
          <p:nvSpPr>
            <p:cNvPr id="302" name="Google Shape;302;g2784b70aa5c_0_0"/>
            <p:cNvSpPr/>
            <p:nvPr/>
          </p:nvSpPr>
          <p:spPr>
            <a:xfrm>
              <a:off x="2342625" y="2399951"/>
              <a:ext cx="1940700" cy="495900"/>
            </a:xfrm>
            <a:prstGeom prst="rect">
              <a:avLst/>
            </a:prstGeom>
            <a:solidFill>
              <a:srgbClr val="203760"/>
            </a:solidFill>
            <a:ln>
              <a:noFill/>
            </a:ln>
          </p:spPr>
          <p:txBody>
            <a:bodyPr spcFirstLastPara="1" wrap="square" lIns="121900" tIns="121900" rIns="121900" bIns="121900" anchor="ctr" anchorCtr="0">
              <a:noAutofit/>
            </a:bodyPr>
            <a:lstStyle/>
            <a:p>
              <a:pPr>
                <a:lnSpc>
                  <a:spcPct val="115000"/>
                </a:lnSpc>
              </a:pPr>
              <a:r>
                <a:rPr lang="en" sz="1600">
                  <a:solidFill>
                    <a:srgbClr val="FFFFFF"/>
                  </a:solidFill>
                  <a:latin typeface="Roboto Medium"/>
                  <a:ea typeface="Roboto Medium"/>
                  <a:cs typeface="Roboto Medium"/>
                  <a:sym typeface="Roboto Medium"/>
                </a:rPr>
                <a:t>Forecast the USD / INR Exchange rate</a:t>
              </a:r>
              <a:endParaRPr sz="1600">
                <a:solidFill>
                  <a:srgbClr val="FFFFFF"/>
                </a:solidFill>
                <a:latin typeface="Roboto"/>
                <a:ea typeface="Roboto"/>
                <a:cs typeface="Roboto"/>
                <a:sym typeface="Roboto"/>
              </a:endParaRPr>
            </a:p>
          </p:txBody>
        </p:sp>
        <p:sp>
          <p:nvSpPr>
            <p:cNvPr id="303" name="Google Shape;303;g2784b70aa5c_0_0"/>
            <p:cNvSpPr/>
            <p:nvPr/>
          </p:nvSpPr>
          <p:spPr>
            <a:xfrm>
              <a:off x="1593000" y="2322568"/>
              <a:ext cx="690000" cy="642300"/>
            </a:xfrm>
            <a:prstGeom prst="rect">
              <a:avLst/>
            </a:prstGeom>
            <a:solidFill>
              <a:srgbClr val="0D5CDF"/>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endParaRPr sz="2400"/>
            </a:p>
          </p:txBody>
        </p:sp>
        <p:sp>
          <p:nvSpPr>
            <p:cNvPr id="304" name="Google Shape;304;g2784b70aa5c_0_0"/>
            <p:cNvSpPr/>
            <p:nvPr/>
          </p:nvSpPr>
          <p:spPr>
            <a:xfrm>
              <a:off x="1593000" y="2322575"/>
              <a:ext cx="690000" cy="642600"/>
            </a:xfrm>
            <a:prstGeom prst="rect">
              <a:avLst/>
            </a:prstGeom>
            <a:solidFill>
              <a:srgbClr val="073763"/>
            </a:solidFill>
            <a:ln>
              <a:noFill/>
            </a:ln>
          </p:spPr>
          <p:txBody>
            <a:bodyPr spcFirstLastPara="1" wrap="square" lIns="121900" tIns="121900" rIns="121900" bIns="121900" anchor="ctr" anchorCtr="0">
              <a:noAutofit/>
            </a:bodyPr>
            <a:lstStyle/>
            <a:p>
              <a:pPr algn="ctr"/>
              <a:r>
                <a:rPr lang="en" sz="3467">
                  <a:solidFill>
                    <a:srgbClr val="FFFFFF"/>
                  </a:solidFill>
                  <a:latin typeface="Roboto Thin"/>
                  <a:ea typeface="Roboto Thin"/>
                  <a:cs typeface="Roboto Thin"/>
                  <a:sym typeface="Roboto Thin"/>
                </a:rPr>
                <a:t>01</a:t>
              </a:r>
              <a:endParaRPr sz="3467">
                <a:solidFill>
                  <a:srgbClr val="FFFFFF"/>
                </a:solidFill>
                <a:latin typeface="Roboto Thin"/>
                <a:ea typeface="Roboto Thin"/>
                <a:cs typeface="Roboto Thin"/>
                <a:sym typeface="Roboto Thin"/>
              </a:endParaRPr>
            </a:p>
          </p:txBody>
        </p:sp>
        <p:sp>
          <p:nvSpPr>
            <p:cNvPr id="305" name="Google Shape;305;g2784b70aa5c_0_0"/>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585" indent="-414856">
                <a:lnSpc>
                  <a:spcPct val="115000"/>
                </a:lnSpc>
                <a:buClr>
                  <a:srgbClr val="073763"/>
                </a:buClr>
                <a:buSzPts val="1300"/>
                <a:buFont typeface="Roboto"/>
                <a:buChar char="●"/>
              </a:pPr>
              <a:r>
                <a:rPr lang="en" sz="1600" dirty="0">
                  <a:solidFill>
                    <a:srgbClr val="073763"/>
                  </a:solidFill>
                  <a:latin typeface="Roboto"/>
                  <a:ea typeface="Roboto"/>
                  <a:cs typeface="Roboto"/>
                  <a:sym typeface="Roboto"/>
                </a:rPr>
                <a:t>Key indicators</a:t>
              </a:r>
              <a:endParaRPr sz="1600" dirty="0">
                <a:solidFill>
                  <a:srgbClr val="073763"/>
                </a:solidFill>
                <a:latin typeface="Roboto"/>
                <a:ea typeface="Roboto"/>
                <a:cs typeface="Roboto"/>
                <a:sym typeface="Roboto"/>
              </a:endParaRPr>
            </a:p>
            <a:p>
              <a:pPr marL="609585" indent="-414856">
                <a:lnSpc>
                  <a:spcPct val="115000"/>
                </a:lnSpc>
                <a:buClr>
                  <a:srgbClr val="073763"/>
                </a:buClr>
                <a:buSzPts val="1300"/>
                <a:buFont typeface="Roboto"/>
                <a:buChar char="●"/>
              </a:pPr>
              <a:r>
                <a:rPr lang="en" sz="1600" dirty="0">
                  <a:solidFill>
                    <a:srgbClr val="073763"/>
                  </a:solidFill>
                  <a:latin typeface="Roboto"/>
                  <a:ea typeface="Roboto"/>
                  <a:cs typeface="Roboto"/>
                  <a:sym typeface="Roboto"/>
                </a:rPr>
                <a:t>Regression analysis</a:t>
              </a:r>
              <a:endParaRPr sz="1600" dirty="0">
                <a:solidFill>
                  <a:srgbClr val="073763"/>
                </a:solidFill>
                <a:latin typeface="Roboto"/>
                <a:ea typeface="Roboto"/>
                <a:cs typeface="Roboto"/>
                <a:sym typeface="Roboto"/>
              </a:endParaRPr>
            </a:p>
            <a:p>
              <a:pPr marL="609585" indent="-414856">
                <a:lnSpc>
                  <a:spcPct val="115000"/>
                </a:lnSpc>
                <a:buClr>
                  <a:srgbClr val="073763"/>
                </a:buClr>
                <a:buSzPts val="1300"/>
                <a:buFont typeface="Roboto"/>
                <a:buChar char="●"/>
              </a:pPr>
              <a:r>
                <a:rPr lang="en" sz="1600" dirty="0">
                  <a:solidFill>
                    <a:srgbClr val="073763"/>
                  </a:solidFill>
                  <a:latin typeface="Roboto"/>
                  <a:ea typeface="Roboto"/>
                  <a:cs typeface="Roboto"/>
                  <a:sym typeface="Roboto"/>
                </a:rPr>
                <a:t>Time series analysis</a:t>
              </a:r>
              <a:endParaRPr sz="1600" dirty="0">
                <a:solidFill>
                  <a:srgbClr val="073763"/>
                </a:solidFill>
                <a:latin typeface="Roboto"/>
                <a:ea typeface="Roboto"/>
                <a:cs typeface="Roboto"/>
                <a:sym typeface="Roboto"/>
              </a:endParaRPr>
            </a:p>
          </p:txBody>
        </p:sp>
      </p:grpSp>
      <p:sp>
        <p:nvSpPr>
          <p:cNvPr id="306" name="Google Shape;306;g2784b70aa5c_0_0"/>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307" name="Google Shape;307;g2784b70aa5c_0_0"/>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308" name="Google Shape;308;g2784b70aa5c_0_0"/>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309" name="Google Shape;309;g2784b70aa5c_0_0"/>
          <p:cNvSpPr txBox="1"/>
          <p:nvPr/>
        </p:nvSpPr>
        <p:spPr>
          <a:xfrm>
            <a:off x="609600" y="6446521"/>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310" name="Google Shape;310;g2784b70aa5c_0_0"/>
          <p:cNvSpPr txBox="1">
            <a:spLocks noGrp="1"/>
          </p:cNvSpPr>
          <p:nvPr>
            <p:ph type="sldNum" idx="12"/>
          </p:nvPr>
        </p:nvSpPr>
        <p:spPr>
          <a:xfrm>
            <a:off x="609593" y="6491733"/>
            <a:ext cx="11582400" cy="365200"/>
          </a:xfrm>
          <a:prstGeom prst="rect">
            <a:avLst/>
          </a:prstGeom>
        </p:spPr>
        <p:txBody>
          <a:bodyPr spcFirstLastPara="1" vert="horz" wrap="square" lIns="121867" tIns="60933" rIns="121867" bIns="60933" rtlCol="0" anchor="t" anchorCtr="0">
            <a:normAutofit/>
          </a:bodyPr>
          <a:lstStyle/>
          <a:p>
            <a:pPr algn="ctr">
              <a:buClr>
                <a:srgbClr val="000000"/>
              </a:buClr>
              <a:buSzPct val="100000"/>
            </a:pPr>
            <a:fld id="{00000000-1234-1234-1234-123412341234}" type="slidenum">
              <a:rPr lang="en"/>
              <a:pPr algn="ctr">
                <a:buClr>
                  <a:srgbClr val="000000"/>
                </a:buClr>
                <a:buSzPct val="100000"/>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ec93df8546_0_41"/>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316" name="Google Shape;316;g2ec93df8546_0_41"/>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317" name="Google Shape;317;g2ec93df8546_0_41"/>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pic>
        <p:nvPicPr>
          <p:cNvPr id="318" name="Google Shape;318;g2ec93df8546_0_41"/>
          <p:cNvPicPr preferRelativeResize="0"/>
          <p:nvPr/>
        </p:nvPicPr>
        <p:blipFill>
          <a:blip r:embed="rId3">
            <a:alphaModFix/>
          </a:blip>
          <a:stretch>
            <a:fillRect/>
          </a:stretch>
        </p:blipFill>
        <p:spPr>
          <a:xfrm>
            <a:off x="11415556" y="6081321"/>
            <a:ext cx="776433" cy="776467"/>
          </a:xfrm>
          <a:prstGeom prst="rect">
            <a:avLst/>
          </a:prstGeom>
          <a:noFill/>
          <a:ln>
            <a:noFill/>
          </a:ln>
        </p:spPr>
      </p:pic>
      <p:pic>
        <p:nvPicPr>
          <p:cNvPr id="319" name="Google Shape;319;g2ec93df8546_0_41"/>
          <p:cNvPicPr preferRelativeResize="0"/>
          <p:nvPr/>
        </p:nvPicPr>
        <p:blipFill>
          <a:blip r:embed="rId4">
            <a:alphaModFix/>
          </a:blip>
          <a:stretch>
            <a:fillRect/>
          </a:stretch>
        </p:blipFill>
        <p:spPr>
          <a:xfrm>
            <a:off x="7920267" y="6159950"/>
            <a:ext cx="3495301" cy="619233"/>
          </a:xfrm>
          <a:prstGeom prst="rect">
            <a:avLst/>
          </a:prstGeom>
          <a:noFill/>
          <a:ln>
            <a:noFill/>
          </a:ln>
        </p:spPr>
      </p:pic>
      <p:sp>
        <p:nvSpPr>
          <p:cNvPr id="320" name="Google Shape;320;g2ec93df8546_0_41"/>
          <p:cNvSpPr txBox="1">
            <a:spLocks noGrp="1"/>
          </p:cNvSpPr>
          <p:nvPr>
            <p:ph type="sldNum" idx="12"/>
          </p:nvPr>
        </p:nvSpPr>
        <p:spPr>
          <a:xfrm>
            <a:off x="609541" y="6325067"/>
            <a:ext cx="11582400" cy="524800"/>
          </a:xfrm>
          <a:prstGeom prst="rect">
            <a:avLst/>
          </a:prstGeom>
        </p:spPr>
        <p:txBody>
          <a:bodyPr spcFirstLastPara="1" vert="horz" wrap="square" lIns="121900" tIns="121900" rIns="121900" bIns="121900" rtlCol="0" anchor="ctr" anchorCtr="0">
            <a:normAutofit/>
          </a:bodyPr>
          <a:lstStyle/>
          <a:p>
            <a:pPr algn="ctr">
              <a:lnSpc>
                <a:spcPct val="80000"/>
              </a:lnSpc>
              <a:buSzPts val="1665"/>
            </a:pPr>
            <a:fld id="{00000000-1234-1234-1234-123412341234}" type="slidenum">
              <a:rPr lang="en" sz="1953">
                <a:solidFill>
                  <a:schemeClr val="dk1"/>
                </a:solidFill>
                <a:latin typeface="Calibri"/>
                <a:ea typeface="Calibri"/>
                <a:cs typeface="Calibri"/>
                <a:sym typeface="Calibri"/>
              </a:rPr>
              <a:pPr algn="ctr">
                <a:lnSpc>
                  <a:spcPct val="80000"/>
                </a:lnSpc>
                <a:buSzPts val="1665"/>
              </a:pPr>
              <a:t>11</a:t>
            </a:fld>
            <a:endParaRPr sz="1953">
              <a:solidFill>
                <a:schemeClr val="dk1"/>
              </a:solidFill>
              <a:latin typeface="Calibri"/>
              <a:ea typeface="Calibri"/>
              <a:cs typeface="Calibri"/>
              <a:sym typeface="Calibri"/>
            </a:endParaRPr>
          </a:p>
        </p:txBody>
      </p:sp>
      <p:sp>
        <p:nvSpPr>
          <p:cNvPr id="321" name="Google Shape;321;g2ec93df8546_0_41"/>
          <p:cNvSpPr txBox="1">
            <a:spLocks noGrp="1"/>
          </p:cNvSpPr>
          <p:nvPr>
            <p:ph type="title"/>
          </p:nvPr>
        </p:nvSpPr>
        <p:spPr>
          <a:xfrm>
            <a:off x="721233" y="274633"/>
            <a:ext cx="10038800" cy="1143200"/>
          </a:xfrm>
          <a:prstGeom prst="rect">
            <a:avLst/>
          </a:prstGeom>
        </p:spPr>
        <p:txBody>
          <a:bodyPr spcFirstLastPara="1" vert="horz" wrap="square" lIns="121900" tIns="121900" rIns="121900" bIns="121900" rtlCol="0" anchor="ctr" anchorCtr="0">
            <a:normAutofit/>
          </a:bodyPr>
          <a:lstStyle/>
          <a:p>
            <a:r>
              <a:rPr lang="en"/>
              <a:t>Regression &amp; Time Series Analysis</a:t>
            </a:r>
            <a:endParaRPr/>
          </a:p>
        </p:txBody>
      </p:sp>
      <p:grpSp>
        <p:nvGrpSpPr>
          <p:cNvPr id="322" name="Google Shape;322;g2ec93df8546_0_41"/>
          <p:cNvGrpSpPr/>
          <p:nvPr/>
        </p:nvGrpSpPr>
        <p:grpSpPr>
          <a:xfrm>
            <a:off x="609600" y="1586500"/>
            <a:ext cx="3188800" cy="4643784"/>
            <a:chOff x="334975" y="1189988"/>
            <a:chExt cx="2391600" cy="3482838"/>
          </a:xfrm>
        </p:grpSpPr>
        <p:sp>
          <p:nvSpPr>
            <p:cNvPr id="323" name="Google Shape;323;g2ec93df8546_0_41"/>
            <p:cNvSpPr/>
            <p:nvPr/>
          </p:nvSpPr>
          <p:spPr>
            <a:xfrm>
              <a:off x="334975" y="1189988"/>
              <a:ext cx="2391600" cy="669000"/>
            </a:xfrm>
            <a:prstGeom prst="homePlate">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1600">
                  <a:solidFill>
                    <a:srgbClr val="FFFFFF"/>
                  </a:solidFill>
                  <a:latin typeface="Roboto"/>
                  <a:ea typeface="Roboto"/>
                  <a:cs typeface="Roboto"/>
                  <a:sym typeface="Roboto"/>
                </a:rPr>
                <a:t>India Overview</a:t>
              </a:r>
              <a:r>
                <a:rPr lang="en" sz="2400">
                  <a:solidFill>
                    <a:srgbClr val="FFFFFF"/>
                  </a:solidFill>
                  <a:latin typeface="Roboto"/>
                  <a:ea typeface="Roboto"/>
                  <a:cs typeface="Roboto"/>
                  <a:sym typeface="Roboto"/>
                </a:rPr>
                <a:t> </a:t>
              </a:r>
              <a:endParaRPr sz="2400">
                <a:solidFill>
                  <a:srgbClr val="FFFFFF"/>
                </a:solidFill>
                <a:latin typeface="Roboto"/>
                <a:ea typeface="Roboto"/>
                <a:cs typeface="Roboto"/>
                <a:sym typeface="Roboto"/>
              </a:endParaRPr>
            </a:p>
          </p:txBody>
        </p:sp>
        <p:sp>
          <p:nvSpPr>
            <p:cNvPr id="324" name="Google Shape;324;g2ec93df8546_0_41"/>
            <p:cNvSpPr txBox="1"/>
            <p:nvPr/>
          </p:nvSpPr>
          <p:spPr>
            <a:xfrm>
              <a:off x="410850" y="2057125"/>
              <a:ext cx="1905000" cy="2615700"/>
            </a:xfrm>
            <a:prstGeom prst="rect">
              <a:avLst/>
            </a:prstGeom>
            <a:noFill/>
            <a:ln>
              <a:noFill/>
            </a:ln>
          </p:spPr>
          <p:txBody>
            <a:bodyPr spcFirstLastPara="1" wrap="square" lIns="121900" tIns="121900" rIns="121900" bIns="121900" anchor="t" anchorCtr="0">
              <a:noAutofit/>
            </a:bodyPr>
            <a:lstStyle/>
            <a:p>
              <a:pPr marL="609585" indent="-406390">
                <a:lnSpc>
                  <a:spcPct val="115000"/>
                </a:lnSpc>
                <a:buSzPts val="1200"/>
                <a:buFont typeface="Roboto"/>
                <a:buChar char="-"/>
              </a:pPr>
              <a:endParaRPr sz="1600">
                <a:latin typeface="Roboto"/>
                <a:ea typeface="Roboto"/>
                <a:cs typeface="Roboto"/>
                <a:sym typeface="Roboto"/>
              </a:endParaRPr>
            </a:p>
          </p:txBody>
        </p:sp>
      </p:grpSp>
      <p:grpSp>
        <p:nvGrpSpPr>
          <p:cNvPr id="325" name="Google Shape;325;g2ec93df8546_0_41"/>
          <p:cNvGrpSpPr/>
          <p:nvPr/>
        </p:nvGrpSpPr>
        <p:grpSpPr>
          <a:xfrm>
            <a:off x="3143500" y="1586367"/>
            <a:ext cx="3388400" cy="4644067"/>
            <a:chOff x="2263425" y="1189775"/>
            <a:chExt cx="2541300" cy="3483050"/>
          </a:xfrm>
        </p:grpSpPr>
        <p:sp>
          <p:nvSpPr>
            <p:cNvPr id="326" name="Google Shape;326;g2ec93df8546_0_41"/>
            <p:cNvSpPr/>
            <p:nvPr/>
          </p:nvSpPr>
          <p:spPr>
            <a:xfrm>
              <a:off x="2263425" y="1189775"/>
              <a:ext cx="2541300" cy="669000"/>
            </a:xfrm>
            <a:prstGeom prst="chevron">
              <a:avLst>
                <a:gd name="adj" fmla="val 50000"/>
              </a:avLst>
            </a:prstGeom>
            <a:solidFill>
              <a:srgbClr val="0B5394"/>
            </a:solidFill>
            <a:ln>
              <a:noFill/>
            </a:ln>
          </p:spPr>
          <p:txBody>
            <a:bodyPr spcFirstLastPara="1" wrap="square" lIns="121900" tIns="121900" rIns="121900" bIns="121900" anchor="ctr" anchorCtr="0">
              <a:noAutofit/>
            </a:bodyPr>
            <a:lstStyle/>
            <a:p>
              <a:pPr algn="ctr"/>
              <a:r>
                <a:rPr lang="en" sz="1600">
                  <a:solidFill>
                    <a:srgbClr val="FFFFFF"/>
                  </a:solidFill>
                  <a:latin typeface="Roboto"/>
                  <a:ea typeface="Roboto"/>
                  <a:cs typeface="Roboto"/>
                  <a:sym typeface="Roboto"/>
                </a:rPr>
                <a:t>Our Approach</a:t>
              </a:r>
              <a:endParaRPr sz="1600">
                <a:solidFill>
                  <a:srgbClr val="FFFFFF"/>
                </a:solidFill>
                <a:latin typeface="Roboto"/>
                <a:ea typeface="Roboto"/>
                <a:cs typeface="Roboto"/>
                <a:sym typeface="Roboto"/>
              </a:endParaRPr>
            </a:p>
          </p:txBody>
        </p:sp>
        <p:sp>
          <p:nvSpPr>
            <p:cNvPr id="327" name="Google Shape;327;g2ec93df8546_0_41"/>
            <p:cNvSpPr txBox="1"/>
            <p:nvPr/>
          </p:nvSpPr>
          <p:spPr>
            <a:xfrm>
              <a:off x="2512202"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grpSp>
        <p:nvGrpSpPr>
          <p:cNvPr id="328" name="Google Shape;328;g2ec93df8546_0_41"/>
          <p:cNvGrpSpPr/>
          <p:nvPr/>
        </p:nvGrpSpPr>
        <p:grpSpPr>
          <a:xfrm>
            <a:off x="5912781" y="1586367"/>
            <a:ext cx="3388400" cy="4644067"/>
            <a:chOff x="4329974" y="1189775"/>
            <a:chExt cx="2541300" cy="3483050"/>
          </a:xfrm>
        </p:grpSpPr>
        <p:sp>
          <p:nvSpPr>
            <p:cNvPr id="329" name="Google Shape;329;g2ec93df8546_0_41"/>
            <p:cNvSpPr/>
            <p:nvPr/>
          </p:nvSpPr>
          <p:spPr>
            <a:xfrm>
              <a:off x="4329974" y="1189775"/>
              <a:ext cx="2541300" cy="669000"/>
            </a:xfrm>
            <a:prstGeom prst="chevron">
              <a:avLst>
                <a:gd name="adj" fmla="val 50000"/>
              </a:avLst>
            </a:prstGeom>
            <a:solidFill>
              <a:srgbClr val="3D85C6"/>
            </a:solidFill>
            <a:ln>
              <a:noFill/>
            </a:ln>
          </p:spPr>
          <p:txBody>
            <a:bodyPr spcFirstLastPara="1" wrap="square" lIns="121900" tIns="121900" rIns="121900" bIns="121900" anchor="ctr" anchorCtr="0">
              <a:noAutofit/>
            </a:bodyPr>
            <a:lstStyle/>
            <a:p>
              <a:pPr algn="ctr"/>
              <a:r>
                <a:rPr lang="en" sz="2133" b="1">
                  <a:solidFill>
                    <a:srgbClr val="FFFFFF"/>
                  </a:solidFill>
                  <a:latin typeface="Roboto"/>
                  <a:ea typeface="Roboto"/>
                  <a:cs typeface="Roboto"/>
                  <a:sym typeface="Roboto"/>
                </a:rPr>
                <a:t>Regression &amp; Time Series Analysis</a:t>
              </a:r>
              <a:endParaRPr sz="2133" b="1">
                <a:solidFill>
                  <a:srgbClr val="FFFFFF"/>
                </a:solidFill>
                <a:latin typeface="Roboto"/>
                <a:ea typeface="Roboto"/>
                <a:cs typeface="Roboto"/>
                <a:sym typeface="Roboto"/>
              </a:endParaRPr>
            </a:p>
          </p:txBody>
        </p:sp>
        <p:sp>
          <p:nvSpPr>
            <p:cNvPr id="330" name="Google Shape;330;g2ec93df8546_0_41"/>
            <p:cNvSpPr txBox="1"/>
            <p:nvPr/>
          </p:nvSpPr>
          <p:spPr>
            <a:xfrm>
              <a:off x="4613553"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grpSp>
        <p:nvGrpSpPr>
          <p:cNvPr id="331" name="Google Shape;331;g2ec93df8546_0_41"/>
          <p:cNvGrpSpPr/>
          <p:nvPr/>
        </p:nvGrpSpPr>
        <p:grpSpPr>
          <a:xfrm>
            <a:off x="8814585" y="1586500"/>
            <a:ext cx="3388400" cy="4643933"/>
            <a:chOff x="6610939" y="1189875"/>
            <a:chExt cx="2541300" cy="3482950"/>
          </a:xfrm>
        </p:grpSpPr>
        <p:sp>
          <p:nvSpPr>
            <p:cNvPr id="332" name="Google Shape;332;g2ec93df8546_0_41"/>
            <p:cNvSpPr/>
            <p:nvPr/>
          </p:nvSpPr>
          <p:spPr>
            <a:xfrm>
              <a:off x="6610939" y="1189875"/>
              <a:ext cx="2541300" cy="669000"/>
            </a:xfrm>
            <a:prstGeom prst="chevron">
              <a:avLst>
                <a:gd name="adj" fmla="val 50000"/>
              </a:avLst>
            </a:prstGeom>
            <a:solidFill>
              <a:srgbClr val="6FA8DC"/>
            </a:solidFill>
            <a:ln>
              <a:noFill/>
            </a:ln>
          </p:spPr>
          <p:txBody>
            <a:bodyPr spcFirstLastPara="1" wrap="square" lIns="121900" tIns="121900" rIns="121900" bIns="121900" anchor="ctr" anchorCtr="0">
              <a:noAutofit/>
            </a:bodyPr>
            <a:lstStyle/>
            <a:p>
              <a:r>
                <a:rPr lang="en" sz="1467">
                  <a:solidFill>
                    <a:srgbClr val="FFFFFF"/>
                  </a:solidFill>
                  <a:latin typeface="Roboto"/>
                  <a:ea typeface="Roboto"/>
                  <a:cs typeface="Roboto"/>
                  <a:sym typeface="Roboto"/>
                </a:rPr>
                <a:t>Microsoft Surface Repricing Strategy</a:t>
              </a:r>
              <a:endParaRPr sz="1467">
                <a:solidFill>
                  <a:srgbClr val="FFFFFF"/>
                </a:solidFill>
                <a:latin typeface="Roboto"/>
                <a:ea typeface="Roboto"/>
                <a:cs typeface="Roboto"/>
                <a:sym typeface="Roboto"/>
              </a:endParaRPr>
            </a:p>
          </p:txBody>
        </p:sp>
        <p:sp>
          <p:nvSpPr>
            <p:cNvPr id="333" name="Google Shape;333;g2ec93df8546_0_41"/>
            <p:cNvSpPr txBox="1"/>
            <p:nvPr/>
          </p:nvSpPr>
          <p:spPr>
            <a:xfrm>
              <a:off x="6714905"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pic>
        <p:nvPicPr>
          <p:cNvPr id="334" name="Google Shape;334;g2ec93df8546_0_41" title="File:875057 map 512x512.png - Wikimedia Commons"/>
          <p:cNvPicPr preferRelativeResize="0"/>
          <p:nvPr/>
        </p:nvPicPr>
        <p:blipFill>
          <a:blip r:embed="rId5">
            <a:alphaModFix/>
          </a:blip>
          <a:stretch>
            <a:fillRect/>
          </a:stretch>
        </p:blipFill>
        <p:spPr>
          <a:xfrm>
            <a:off x="1430317" y="3774700"/>
            <a:ext cx="892467" cy="892467"/>
          </a:xfrm>
          <a:prstGeom prst="rect">
            <a:avLst/>
          </a:prstGeom>
          <a:noFill/>
          <a:ln>
            <a:noFill/>
          </a:ln>
        </p:spPr>
      </p:pic>
      <p:pic>
        <p:nvPicPr>
          <p:cNvPr id="335" name="Google Shape;335;g2ec93df8546_0_41"/>
          <p:cNvPicPr preferRelativeResize="0"/>
          <p:nvPr/>
        </p:nvPicPr>
        <p:blipFill>
          <a:blip r:embed="rId6">
            <a:alphaModFix/>
          </a:blip>
          <a:stretch>
            <a:fillRect/>
          </a:stretch>
        </p:blipFill>
        <p:spPr>
          <a:xfrm>
            <a:off x="4128701" y="3680601"/>
            <a:ext cx="964633" cy="964633"/>
          </a:xfrm>
          <a:prstGeom prst="rect">
            <a:avLst/>
          </a:prstGeom>
          <a:noFill/>
          <a:ln>
            <a:noFill/>
          </a:ln>
        </p:spPr>
      </p:pic>
      <p:sp>
        <p:nvSpPr>
          <p:cNvPr id="336" name="Google Shape;336;g2ec93df8546_0_41"/>
          <p:cNvSpPr/>
          <p:nvPr/>
        </p:nvSpPr>
        <p:spPr>
          <a:xfrm>
            <a:off x="5912767" y="2813484"/>
            <a:ext cx="3495200" cy="308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pic>
        <p:nvPicPr>
          <p:cNvPr id="337" name="Google Shape;337;g2ec93df8546_0_41"/>
          <p:cNvPicPr preferRelativeResize="0"/>
          <p:nvPr/>
        </p:nvPicPr>
        <p:blipFill>
          <a:blip r:embed="rId7">
            <a:alphaModFix/>
          </a:blip>
          <a:stretch>
            <a:fillRect/>
          </a:stretch>
        </p:blipFill>
        <p:spPr>
          <a:xfrm>
            <a:off x="10120585" y="3774701"/>
            <a:ext cx="776433" cy="776433"/>
          </a:xfrm>
          <a:prstGeom prst="rect">
            <a:avLst/>
          </a:prstGeom>
          <a:noFill/>
          <a:ln>
            <a:noFill/>
          </a:ln>
        </p:spPr>
      </p:pic>
      <p:pic>
        <p:nvPicPr>
          <p:cNvPr id="338" name="Google Shape;338;g2ec93df8546_0_41"/>
          <p:cNvPicPr preferRelativeResize="0"/>
          <p:nvPr/>
        </p:nvPicPr>
        <p:blipFill>
          <a:blip r:embed="rId8">
            <a:alphaModFix/>
          </a:blip>
          <a:stretch>
            <a:fillRect/>
          </a:stretch>
        </p:blipFill>
        <p:spPr>
          <a:xfrm>
            <a:off x="6643834" y="3328885"/>
            <a:ext cx="2058817" cy="20588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ec93df8546_3_33"/>
          <p:cNvSpPr txBox="1">
            <a:spLocks noGrp="1"/>
          </p:cNvSpPr>
          <p:nvPr>
            <p:ph type="title"/>
          </p:nvPr>
        </p:nvSpPr>
        <p:spPr>
          <a:xfrm>
            <a:off x="672367" y="145137"/>
            <a:ext cx="10972800" cy="1143200"/>
          </a:xfrm>
          <a:prstGeom prst="rect">
            <a:avLst/>
          </a:prstGeom>
        </p:spPr>
        <p:txBody>
          <a:bodyPr spcFirstLastPara="1" vert="horz" wrap="square" lIns="121867" tIns="60933" rIns="121867" bIns="60933" rtlCol="0" anchor="ctr" anchorCtr="0">
            <a:normAutofit/>
          </a:bodyPr>
          <a:lstStyle/>
          <a:p>
            <a:pPr algn="ctr">
              <a:lnSpc>
                <a:spcPct val="100000"/>
              </a:lnSpc>
              <a:spcBef>
                <a:spcPts val="0"/>
              </a:spcBef>
            </a:pPr>
            <a:r>
              <a:rPr lang="en"/>
              <a:t>Predictor Variables</a:t>
            </a:r>
            <a:endParaRPr/>
          </a:p>
        </p:txBody>
      </p:sp>
      <p:graphicFrame>
        <p:nvGraphicFramePr>
          <p:cNvPr id="344" name="Google Shape;344;g2ec93df8546_3_33"/>
          <p:cNvGraphicFramePr/>
          <p:nvPr/>
        </p:nvGraphicFramePr>
        <p:xfrm>
          <a:off x="1312100" y="1288334"/>
          <a:ext cx="9567800" cy="3631133"/>
        </p:xfrm>
        <a:graphic>
          <a:graphicData uri="http://schemas.openxmlformats.org/drawingml/2006/table">
            <a:tbl>
              <a:tblPr>
                <a:noFill/>
              </a:tblPr>
              <a:tblGrid>
                <a:gridCol w="2303267">
                  <a:extLst>
                    <a:ext uri="{9D8B030D-6E8A-4147-A177-3AD203B41FA5}">
                      <a16:colId xmlns:a16="http://schemas.microsoft.com/office/drawing/2014/main" val="20000"/>
                    </a:ext>
                  </a:extLst>
                </a:gridCol>
                <a:gridCol w="7264533">
                  <a:extLst>
                    <a:ext uri="{9D8B030D-6E8A-4147-A177-3AD203B41FA5}">
                      <a16:colId xmlns:a16="http://schemas.microsoft.com/office/drawing/2014/main" val="20001"/>
                    </a:ext>
                  </a:extLst>
                </a:gridCol>
              </a:tblGrid>
              <a:tr h="522333">
                <a:tc>
                  <a:txBody>
                    <a:bodyPr/>
                    <a:lstStyle/>
                    <a:p>
                      <a:pPr marL="0" lvl="0" indent="0" algn="l" rtl="0">
                        <a:spcBef>
                          <a:spcPts val="0"/>
                        </a:spcBef>
                        <a:spcAft>
                          <a:spcPts val="0"/>
                        </a:spcAft>
                        <a:buNone/>
                      </a:pPr>
                      <a:r>
                        <a:rPr lang="en" sz="1300" b="1">
                          <a:solidFill>
                            <a:schemeClr val="lt1"/>
                          </a:solidFill>
                        </a:rPr>
                        <a:t>Variable</a:t>
                      </a:r>
                      <a:endParaRPr sz="1300" b="1">
                        <a:solidFill>
                          <a:schemeClr val="lt1"/>
                        </a:solidFill>
                      </a:endParaRPr>
                    </a:p>
                  </a:txBody>
                  <a:tcPr marL="121900" marR="121900" marT="121900" marB="121900">
                    <a:solidFill>
                      <a:srgbClr val="073763"/>
                    </a:solidFill>
                  </a:tcPr>
                </a:tc>
                <a:tc>
                  <a:txBody>
                    <a:bodyPr/>
                    <a:lstStyle/>
                    <a:p>
                      <a:pPr marL="0" lvl="0" indent="0" algn="l" rtl="0">
                        <a:spcBef>
                          <a:spcPts val="0"/>
                        </a:spcBef>
                        <a:spcAft>
                          <a:spcPts val="0"/>
                        </a:spcAft>
                        <a:buNone/>
                      </a:pPr>
                      <a:r>
                        <a:rPr lang="en" sz="1300" b="1">
                          <a:solidFill>
                            <a:schemeClr val="lt1"/>
                          </a:solidFill>
                        </a:rPr>
                        <a:t>Why?</a:t>
                      </a:r>
                      <a:endParaRPr sz="1300" b="1">
                        <a:solidFill>
                          <a:schemeClr val="lt1"/>
                        </a:solidFill>
                      </a:endParaRPr>
                    </a:p>
                  </a:txBody>
                  <a:tcPr marL="121900" marR="121900" marT="121900" marB="121900">
                    <a:solidFill>
                      <a:srgbClr val="073763"/>
                    </a:solidFill>
                  </a:tcPr>
                </a:tc>
                <a:extLst>
                  <a:ext uri="{0D108BD9-81ED-4DB2-BD59-A6C34878D82A}">
                    <a16:rowId xmlns:a16="http://schemas.microsoft.com/office/drawing/2014/main" val="10000"/>
                  </a:ext>
                </a:extLst>
              </a:tr>
              <a:tr h="650200">
                <a:tc>
                  <a:txBody>
                    <a:bodyPr/>
                    <a:lstStyle/>
                    <a:p>
                      <a:pPr marL="0" lvl="0" indent="0" algn="l" rtl="0">
                        <a:spcBef>
                          <a:spcPts val="0"/>
                        </a:spcBef>
                        <a:spcAft>
                          <a:spcPts val="0"/>
                        </a:spcAft>
                        <a:buNone/>
                      </a:pPr>
                      <a:r>
                        <a:rPr lang="en" sz="1300">
                          <a:solidFill>
                            <a:schemeClr val="lt1"/>
                          </a:solidFill>
                        </a:rPr>
                        <a:t>Trade Balance of India and U.S.</a:t>
                      </a:r>
                      <a:endParaRPr sz="1300">
                        <a:solidFill>
                          <a:schemeClr val="lt1"/>
                        </a:solidFill>
                      </a:endParaRPr>
                    </a:p>
                  </a:txBody>
                  <a:tcPr marL="121900" marR="121900" marT="121900" marB="121900">
                    <a:solidFill>
                      <a:srgbClr val="073763"/>
                    </a:solidFill>
                  </a:tcPr>
                </a:tc>
                <a:tc>
                  <a:txBody>
                    <a:bodyPr/>
                    <a:lstStyle/>
                    <a:p>
                      <a:pPr marL="0" lvl="0" indent="0" algn="l" rtl="0">
                        <a:spcBef>
                          <a:spcPts val="0"/>
                        </a:spcBef>
                        <a:spcAft>
                          <a:spcPts val="0"/>
                        </a:spcAft>
                        <a:buNone/>
                      </a:pPr>
                      <a:r>
                        <a:rPr lang="en" sz="1300">
                          <a:solidFill>
                            <a:srgbClr val="1C4587"/>
                          </a:solidFill>
                        </a:rPr>
                        <a:t>Trade Surplus/Deficits can affect demand for a country’s currency causing it to appreciate/depreciate.</a:t>
                      </a:r>
                      <a:endParaRPr sz="1300">
                        <a:solidFill>
                          <a:srgbClr val="1C4587"/>
                        </a:solidFill>
                      </a:endParaRPr>
                    </a:p>
                  </a:txBody>
                  <a:tcPr marL="121900" marR="121900" marT="121900" marB="121900">
                    <a:solidFill>
                      <a:schemeClr val="lt2"/>
                    </a:solidFill>
                  </a:tcPr>
                </a:tc>
                <a:extLst>
                  <a:ext uri="{0D108BD9-81ED-4DB2-BD59-A6C34878D82A}">
                    <a16:rowId xmlns:a16="http://schemas.microsoft.com/office/drawing/2014/main" val="10001"/>
                  </a:ext>
                </a:extLst>
              </a:tr>
              <a:tr h="650200">
                <a:tc>
                  <a:txBody>
                    <a:bodyPr/>
                    <a:lstStyle/>
                    <a:p>
                      <a:pPr marL="0" lvl="0" indent="0" algn="l" rtl="0">
                        <a:spcBef>
                          <a:spcPts val="0"/>
                        </a:spcBef>
                        <a:spcAft>
                          <a:spcPts val="0"/>
                        </a:spcAft>
                        <a:buNone/>
                      </a:pPr>
                      <a:r>
                        <a:rPr lang="en" sz="1300">
                          <a:solidFill>
                            <a:schemeClr val="lt1"/>
                          </a:solidFill>
                        </a:rPr>
                        <a:t>Dollar Index</a:t>
                      </a:r>
                      <a:endParaRPr sz="1300">
                        <a:solidFill>
                          <a:schemeClr val="lt1"/>
                        </a:solidFill>
                      </a:endParaRPr>
                    </a:p>
                  </a:txBody>
                  <a:tcPr marL="121900" marR="121900" marT="121900" marB="121900">
                    <a:solidFill>
                      <a:srgbClr val="073763"/>
                    </a:solidFill>
                  </a:tcPr>
                </a:tc>
                <a:tc>
                  <a:txBody>
                    <a:bodyPr/>
                    <a:lstStyle/>
                    <a:p>
                      <a:pPr marL="0" lvl="0" indent="0" algn="l" rtl="0">
                        <a:spcBef>
                          <a:spcPts val="0"/>
                        </a:spcBef>
                        <a:spcAft>
                          <a:spcPts val="0"/>
                        </a:spcAft>
                        <a:buNone/>
                      </a:pPr>
                      <a:r>
                        <a:rPr lang="en" sz="1300">
                          <a:solidFill>
                            <a:srgbClr val="1C4587"/>
                          </a:solidFill>
                        </a:rPr>
                        <a:t>This is a measure of the U.S. dollar value relative to a basket of foreign currencies. (Euro, Japanese Yen, Pound, Canadian Dollar, Swedish Krona and Swiss Franc)</a:t>
                      </a:r>
                      <a:endParaRPr sz="1300">
                        <a:solidFill>
                          <a:srgbClr val="1C4587"/>
                        </a:solidFill>
                      </a:endParaRPr>
                    </a:p>
                  </a:txBody>
                  <a:tcPr marL="121900" marR="121900" marT="121900" marB="121900">
                    <a:solidFill>
                      <a:schemeClr val="lt2"/>
                    </a:solidFill>
                  </a:tcPr>
                </a:tc>
                <a:extLst>
                  <a:ext uri="{0D108BD9-81ED-4DB2-BD59-A6C34878D82A}">
                    <a16:rowId xmlns:a16="http://schemas.microsoft.com/office/drawing/2014/main" val="10002"/>
                  </a:ext>
                </a:extLst>
              </a:tr>
              <a:tr h="508000">
                <a:tc>
                  <a:txBody>
                    <a:bodyPr/>
                    <a:lstStyle/>
                    <a:p>
                      <a:pPr marL="0" lvl="0" indent="0" algn="l" rtl="0">
                        <a:spcBef>
                          <a:spcPts val="0"/>
                        </a:spcBef>
                        <a:spcAft>
                          <a:spcPts val="0"/>
                        </a:spcAft>
                        <a:buNone/>
                      </a:pPr>
                      <a:r>
                        <a:rPr lang="en" sz="1300">
                          <a:solidFill>
                            <a:schemeClr val="lt1"/>
                          </a:solidFill>
                        </a:rPr>
                        <a:t>Crude Oil World Price</a:t>
                      </a:r>
                      <a:endParaRPr sz="1300">
                        <a:solidFill>
                          <a:schemeClr val="lt1"/>
                        </a:solidFill>
                      </a:endParaRPr>
                    </a:p>
                  </a:txBody>
                  <a:tcPr marL="121900" marR="121900" marT="121900" marB="121900">
                    <a:solidFill>
                      <a:srgbClr val="073763"/>
                    </a:solidFill>
                  </a:tcPr>
                </a:tc>
                <a:tc>
                  <a:txBody>
                    <a:bodyPr/>
                    <a:lstStyle/>
                    <a:p>
                      <a:pPr marL="0" lvl="0" indent="0" algn="l" rtl="0">
                        <a:spcBef>
                          <a:spcPts val="0"/>
                        </a:spcBef>
                        <a:spcAft>
                          <a:spcPts val="0"/>
                        </a:spcAft>
                        <a:buNone/>
                      </a:pPr>
                      <a:r>
                        <a:rPr lang="en" sz="1300">
                          <a:solidFill>
                            <a:srgbClr val="1C4587"/>
                          </a:solidFill>
                        </a:rPr>
                        <a:t>Rising Oil prices can make it more expensive to import oil causing large deficits</a:t>
                      </a:r>
                      <a:endParaRPr sz="1300">
                        <a:solidFill>
                          <a:srgbClr val="1C4587"/>
                        </a:solidFill>
                      </a:endParaRPr>
                    </a:p>
                  </a:txBody>
                  <a:tcPr marL="121900" marR="121900" marT="121900" marB="121900">
                    <a:solidFill>
                      <a:schemeClr val="lt2"/>
                    </a:solidFill>
                  </a:tcPr>
                </a:tc>
                <a:extLst>
                  <a:ext uri="{0D108BD9-81ED-4DB2-BD59-A6C34878D82A}">
                    <a16:rowId xmlns:a16="http://schemas.microsoft.com/office/drawing/2014/main" val="10003"/>
                  </a:ext>
                </a:extLst>
              </a:tr>
              <a:tr h="650200">
                <a:tc>
                  <a:txBody>
                    <a:bodyPr/>
                    <a:lstStyle/>
                    <a:p>
                      <a:pPr marL="0" lvl="0" indent="0" algn="l" rtl="0">
                        <a:spcBef>
                          <a:spcPts val="0"/>
                        </a:spcBef>
                        <a:spcAft>
                          <a:spcPts val="0"/>
                        </a:spcAft>
                        <a:buNone/>
                      </a:pPr>
                      <a:r>
                        <a:rPr lang="en" sz="1300">
                          <a:solidFill>
                            <a:schemeClr val="lt1"/>
                          </a:solidFill>
                        </a:rPr>
                        <a:t>U.S. and India CPI (Consumer Price Index)</a:t>
                      </a:r>
                      <a:endParaRPr sz="1300">
                        <a:solidFill>
                          <a:schemeClr val="lt1"/>
                        </a:solidFill>
                      </a:endParaRPr>
                    </a:p>
                  </a:txBody>
                  <a:tcPr marL="121900" marR="121900" marT="121900" marB="121900">
                    <a:solidFill>
                      <a:srgbClr val="073763"/>
                    </a:solidFill>
                  </a:tcPr>
                </a:tc>
                <a:tc>
                  <a:txBody>
                    <a:bodyPr/>
                    <a:lstStyle/>
                    <a:p>
                      <a:pPr marL="0" lvl="0" indent="0" algn="l" rtl="0">
                        <a:spcBef>
                          <a:spcPts val="0"/>
                        </a:spcBef>
                        <a:spcAft>
                          <a:spcPts val="0"/>
                        </a:spcAft>
                        <a:buNone/>
                      </a:pPr>
                      <a:r>
                        <a:rPr lang="en" sz="1300">
                          <a:solidFill>
                            <a:srgbClr val="1C4587"/>
                          </a:solidFill>
                        </a:rPr>
                        <a:t>Increasing CPI indicates inflation meaning that the currency is depreciating.</a:t>
                      </a:r>
                      <a:endParaRPr sz="1300">
                        <a:solidFill>
                          <a:srgbClr val="1C4587"/>
                        </a:solidFill>
                      </a:endParaRPr>
                    </a:p>
                  </a:txBody>
                  <a:tcPr marL="121900" marR="121900" marT="121900" marB="121900">
                    <a:solidFill>
                      <a:schemeClr val="lt2"/>
                    </a:solidFill>
                  </a:tcPr>
                </a:tc>
                <a:extLst>
                  <a:ext uri="{0D108BD9-81ED-4DB2-BD59-A6C34878D82A}">
                    <a16:rowId xmlns:a16="http://schemas.microsoft.com/office/drawing/2014/main" val="10004"/>
                  </a:ext>
                </a:extLst>
              </a:tr>
              <a:tr h="650200">
                <a:tc>
                  <a:txBody>
                    <a:bodyPr/>
                    <a:lstStyle/>
                    <a:p>
                      <a:pPr marL="0" lvl="0" indent="0" algn="l" rtl="0">
                        <a:spcBef>
                          <a:spcPts val="0"/>
                        </a:spcBef>
                        <a:spcAft>
                          <a:spcPts val="0"/>
                        </a:spcAft>
                        <a:buNone/>
                      </a:pPr>
                      <a:r>
                        <a:rPr lang="en" sz="1300">
                          <a:solidFill>
                            <a:schemeClr val="lt1"/>
                          </a:solidFill>
                        </a:rPr>
                        <a:t>U.S. and India  Interest Rates</a:t>
                      </a:r>
                      <a:endParaRPr sz="1300">
                        <a:solidFill>
                          <a:schemeClr val="lt1"/>
                        </a:solidFill>
                      </a:endParaRPr>
                    </a:p>
                  </a:txBody>
                  <a:tcPr marL="121900" marR="121900" marT="121900" marB="121900">
                    <a:solidFill>
                      <a:srgbClr val="073763"/>
                    </a:solidFill>
                  </a:tcPr>
                </a:tc>
                <a:tc>
                  <a:txBody>
                    <a:bodyPr/>
                    <a:lstStyle/>
                    <a:p>
                      <a:pPr marL="0" lvl="0" indent="0" algn="l" rtl="0">
                        <a:spcBef>
                          <a:spcPts val="0"/>
                        </a:spcBef>
                        <a:spcAft>
                          <a:spcPts val="0"/>
                        </a:spcAft>
                        <a:buNone/>
                      </a:pPr>
                      <a:r>
                        <a:rPr lang="en" sz="1300">
                          <a:solidFill>
                            <a:srgbClr val="1C4587"/>
                          </a:solidFill>
                        </a:rPr>
                        <a:t>Higher interest rates attract more foreign capital (ROI increases), higher interest rates also can combat inflation</a:t>
                      </a:r>
                      <a:endParaRPr sz="1300">
                        <a:solidFill>
                          <a:srgbClr val="1C4587"/>
                        </a:solidFill>
                      </a:endParaRPr>
                    </a:p>
                  </a:txBody>
                  <a:tcPr marL="121900" marR="121900" marT="121900" marB="121900">
                    <a:solidFill>
                      <a:schemeClr val="lt2"/>
                    </a:solidFill>
                  </a:tcPr>
                </a:tc>
                <a:extLst>
                  <a:ext uri="{0D108BD9-81ED-4DB2-BD59-A6C34878D82A}">
                    <a16:rowId xmlns:a16="http://schemas.microsoft.com/office/drawing/2014/main" val="10005"/>
                  </a:ext>
                </a:extLst>
              </a:tr>
            </a:tbl>
          </a:graphicData>
        </a:graphic>
      </p:graphicFrame>
      <p:sp>
        <p:nvSpPr>
          <p:cNvPr id="345" name="Google Shape;345;g2ec93df8546_3_33"/>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346" name="Google Shape;346;g2ec93df8546_3_33"/>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347" name="Google Shape;347;g2ec93df8546_3_33"/>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348" name="Google Shape;348;g2ec93df8546_3_33"/>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349" name="Google Shape;349;g2ec93df8546_3_33"/>
          <p:cNvSpPr txBox="1">
            <a:spLocks noGrp="1"/>
          </p:cNvSpPr>
          <p:nvPr>
            <p:ph type="sldNum" idx="12"/>
          </p:nvPr>
        </p:nvSpPr>
        <p:spPr>
          <a:xfrm>
            <a:off x="609600" y="6559333"/>
            <a:ext cx="11582400" cy="298800"/>
          </a:xfrm>
          <a:prstGeom prst="rect">
            <a:avLst/>
          </a:prstGeom>
        </p:spPr>
        <p:txBody>
          <a:bodyPr spcFirstLastPara="1" vert="horz" wrap="square" lIns="121867" tIns="60933" rIns="121867" bIns="60933" rtlCol="0" anchor="t" anchorCtr="0">
            <a:normAutofit fontScale="92500" lnSpcReduction="20000"/>
          </a:bodyPr>
          <a:lstStyle/>
          <a:p>
            <a:pPr algn="ctr">
              <a:lnSpc>
                <a:spcPct val="80000"/>
              </a:lnSpc>
              <a:buClr>
                <a:srgbClr val="000000"/>
              </a:buClr>
              <a:buSzPct val="113651"/>
            </a:pPr>
            <a:fld id="{00000000-1234-1234-1234-123412341234}" type="slidenum">
              <a:rPr lang="en" sz="1953"/>
              <a:pPr algn="ctr">
                <a:lnSpc>
                  <a:spcPct val="80000"/>
                </a:lnSpc>
                <a:buClr>
                  <a:srgbClr val="000000"/>
                </a:buClr>
                <a:buSzPct val="113651"/>
              </a:pPr>
              <a:t>12</a:t>
            </a:fld>
            <a:endParaRPr sz="1953"/>
          </a:p>
        </p:txBody>
      </p:sp>
      <p:pic>
        <p:nvPicPr>
          <p:cNvPr id="350" name="Google Shape;350;g2ec93df8546_3_33"/>
          <p:cNvPicPr preferRelativeResize="0"/>
          <p:nvPr/>
        </p:nvPicPr>
        <p:blipFill>
          <a:blip r:embed="rId4">
            <a:alphaModFix/>
          </a:blip>
          <a:stretch>
            <a:fillRect/>
          </a:stretch>
        </p:blipFill>
        <p:spPr>
          <a:xfrm>
            <a:off x="1312100" y="5008317"/>
            <a:ext cx="776432" cy="776432"/>
          </a:xfrm>
          <a:prstGeom prst="rect">
            <a:avLst/>
          </a:prstGeom>
          <a:noFill/>
          <a:ln>
            <a:noFill/>
          </a:ln>
        </p:spPr>
      </p:pic>
      <p:pic>
        <p:nvPicPr>
          <p:cNvPr id="351" name="Google Shape;351;g2ec93df8546_3_33"/>
          <p:cNvPicPr preferRelativeResize="0"/>
          <p:nvPr/>
        </p:nvPicPr>
        <p:blipFill>
          <a:blip r:embed="rId5">
            <a:alphaModFix/>
          </a:blip>
          <a:stretch>
            <a:fillRect/>
          </a:stretch>
        </p:blipFill>
        <p:spPr>
          <a:xfrm>
            <a:off x="3538084" y="5008344"/>
            <a:ext cx="776432" cy="776413"/>
          </a:xfrm>
          <a:prstGeom prst="rect">
            <a:avLst/>
          </a:prstGeom>
          <a:noFill/>
          <a:ln>
            <a:noFill/>
          </a:ln>
        </p:spPr>
      </p:pic>
      <p:pic>
        <p:nvPicPr>
          <p:cNvPr id="352" name="Google Shape;352;g2ec93df8546_3_33"/>
          <p:cNvPicPr preferRelativeResize="0"/>
          <p:nvPr/>
        </p:nvPicPr>
        <p:blipFill>
          <a:blip r:embed="rId6">
            <a:alphaModFix/>
          </a:blip>
          <a:stretch>
            <a:fillRect/>
          </a:stretch>
        </p:blipFill>
        <p:spPr>
          <a:xfrm>
            <a:off x="5746617" y="5008317"/>
            <a:ext cx="776432" cy="776432"/>
          </a:xfrm>
          <a:prstGeom prst="rect">
            <a:avLst/>
          </a:prstGeom>
          <a:noFill/>
          <a:ln>
            <a:noFill/>
          </a:ln>
        </p:spPr>
      </p:pic>
      <p:pic>
        <p:nvPicPr>
          <p:cNvPr id="353" name="Google Shape;353;g2ec93df8546_3_33"/>
          <p:cNvPicPr preferRelativeResize="0"/>
          <p:nvPr/>
        </p:nvPicPr>
        <p:blipFill>
          <a:blip r:embed="rId7">
            <a:alphaModFix/>
          </a:blip>
          <a:stretch>
            <a:fillRect/>
          </a:stretch>
        </p:blipFill>
        <p:spPr>
          <a:xfrm>
            <a:off x="7961067" y="5008317"/>
            <a:ext cx="776432" cy="776432"/>
          </a:xfrm>
          <a:prstGeom prst="rect">
            <a:avLst/>
          </a:prstGeom>
          <a:noFill/>
          <a:ln>
            <a:noFill/>
          </a:ln>
        </p:spPr>
      </p:pic>
      <p:pic>
        <p:nvPicPr>
          <p:cNvPr id="354" name="Google Shape;354;g2ec93df8546_3_33"/>
          <p:cNvPicPr preferRelativeResize="0"/>
          <p:nvPr/>
        </p:nvPicPr>
        <p:blipFill>
          <a:blip r:embed="rId8">
            <a:alphaModFix/>
          </a:blip>
          <a:stretch>
            <a:fillRect/>
          </a:stretch>
        </p:blipFill>
        <p:spPr>
          <a:xfrm>
            <a:off x="10175534" y="5044351"/>
            <a:ext cx="704367" cy="7043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ec93df8546_3_0"/>
          <p:cNvSpPr txBox="1">
            <a:spLocks noGrp="1"/>
          </p:cNvSpPr>
          <p:nvPr>
            <p:ph type="title"/>
          </p:nvPr>
        </p:nvSpPr>
        <p:spPr>
          <a:xfrm>
            <a:off x="609600" y="170571"/>
            <a:ext cx="10972800" cy="1143200"/>
          </a:xfrm>
          <a:prstGeom prst="rect">
            <a:avLst/>
          </a:prstGeom>
        </p:spPr>
        <p:txBody>
          <a:bodyPr spcFirstLastPara="1" vert="horz" wrap="square" lIns="121867" tIns="60933" rIns="121867" bIns="60933" rtlCol="0" anchor="ctr" anchorCtr="0">
            <a:normAutofit/>
          </a:bodyPr>
          <a:lstStyle/>
          <a:p>
            <a:pPr algn="ctr">
              <a:spcBef>
                <a:spcPts val="0"/>
              </a:spcBef>
            </a:pPr>
            <a:r>
              <a:rPr lang="en"/>
              <a:t>Regression Model</a:t>
            </a:r>
            <a:endParaRPr/>
          </a:p>
        </p:txBody>
      </p:sp>
      <p:sp>
        <p:nvSpPr>
          <p:cNvPr id="360" name="Google Shape;360;g2ec93df8546_3_0"/>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361" name="Google Shape;361;g2ec93df8546_3_0"/>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362" name="Google Shape;362;g2ec93df8546_3_0"/>
          <p:cNvPicPr preferRelativeResize="0"/>
          <p:nvPr/>
        </p:nvPicPr>
        <p:blipFill>
          <a:blip r:embed="rId3">
            <a:alphaModFix/>
          </a:blip>
          <a:stretch>
            <a:fillRect/>
          </a:stretch>
        </p:blipFill>
        <p:spPr>
          <a:xfrm>
            <a:off x="1445233" y="1230967"/>
            <a:ext cx="9301532" cy="4850367"/>
          </a:xfrm>
          <a:prstGeom prst="rect">
            <a:avLst/>
          </a:prstGeom>
          <a:noFill/>
          <a:ln>
            <a:noFill/>
          </a:ln>
        </p:spPr>
      </p:pic>
      <p:pic>
        <p:nvPicPr>
          <p:cNvPr id="363" name="Google Shape;363;g2ec93df8546_3_0"/>
          <p:cNvPicPr preferRelativeResize="0"/>
          <p:nvPr/>
        </p:nvPicPr>
        <p:blipFill rotWithShape="1">
          <a:blip r:embed="rId4">
            <a:alphaModFix/>
          </a:blip>
          <a:srcRect l="6120" t="-256570" r="-6120" b="256570"/>
          <a:stretch/>
        </p:blipFill>
        <p:spPr>
          <a:xfrm>
            <a:off x="1122301" y="444233"/>
            <a:ext cx="5016953" cy="973600"/>
          </a:xfrm>
          <a:prstGeom prst="rect">
            <a:avLst/>
          </a:prstGeom>
          <a:noFill/>
          <a:ln>
            <a:noFill/>
          </a:ln>
        </p:spPr>
      </p:pic>
      <p:pic>
        <p:nvPicPr>
          <p:cNvPr id="364" name="Google Shape;364;g2ec93df8546_3_0"/>
          <p:cNvPicPr preferRelativeResize="0"/>
          <p:nvPr/>
        </p:nvPicPr>
        <p:blipFill>
          <a:blip r:embed="rId5">
            <a:alphaModFix/>
          </a:blip>
          <a:stretch>
            <a:fillRect/>
          </a:stretch>
        </p:blipFill>
        <p:spPr>
          <a:xfrm>
            <a:off x="11415556" y="6081321"/>
            <a:ext cx="776433" cy="776467"/>
          </a:xfrm>
          <a:prstGeom prst="rect">
            <a:avLst/>
          </a:prstGeom>
          <a:noFill/>
          <a:ln>
            <a:noFill/>
          </a:ln>
        </p:spPr>
      </p:pic>
      <p:sp>
        <p:nvSpPr>
          <p:cNvPr id="365" name="Google Shape;365;g2ec93df8546_3_0"/>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366" name="Google Shape;366;g2ec93df8546_3_0"/>
          <p:cNvSpPr txBox="1"/>
          <p:nvPr/>
        </p:nvSpPr>
        <p:spPr>
          <a:xfrm>
            <a:off x="2169467" y="1992700"/>
            <a:ext cx="1566400" cy="410400"/>
          </a:xfrm>
          <a:prstGeom prst="rect">
            <a:avLst/>
          </a:prstGeom>
          <a:noFill/>
          <a:ln>
            <a:noFill/>
          </a:ln>
        </p:spPr>
        <p:txBody>
          <a:bodyPr spcFirstLastPara="1" wrap="square" lIns="121900" tIns="121900" rIns="121900" bIns="121900" anchor="t" anchorCtr="0">
            <a:noAutofit/>
          </a:bodyPr>
          <a:lstStyle/>
          <a:p>
            <a:r>
              <a:rPr lang="en" sz="1200" b="1">
                <a:solidFill>
                  <a:schemeClr val="dk2"/>
                </a:solidFill>
              </a:rPr>
              <a:t>R-squared=.976</a:t>
            </a:r>
            <a:endParaRPr sz="1200" b="1">
              <a:solidFill>
                <a:schemeClr val="dk2"/>
              </a:solidFill>
            </a:endParaRPr>
          </a:p>
        </p:txBody>
      </p:sp>
      <p:sp>
        <p:nvSpPr>
          <p:cNvPr id="367" name="Google Shape;367;g2ec93df8546_3_0"/>
          <p:cNvSpPr txBox="1">
            <a:spLocks noGrp="1"/>
          </p:cNvSpPr>
          <p:nvPr>
            <p:ph type="sldNum" idx="12"/>
          </p:nvPr>
        </p:nvSpPr>
        <p:spPr>
          <a:xfrm>
            <a:off x="609595" y="6506467"/>
            <a:ext cx="11582400" cy="365200"/>
          </a:xfrm>
          <a:prstGeom prst="rect">
            <a:avLst/>
          </a:prstGeom>
        </p:spPr>
        <p:txBody>
          <a:bodyPr spcFirstLastPara="1" vert="horz" wrap="square" lIns="121867" tIns="60933" rIns="121867" bIns="60933" rtlCol="0" anchor="t" anchorCtr="0">
            <a:normAutofit/>
          </a:bodyPr>
          <a:lstStyle/>
          <a:p>
            <a:pPr algn="ctr">
              <a:buClr>
                <a:srgbClr val="000000"/>
              </a:buClr>
              <a:buSzPct val="100000"/>
            </a:pPr>
            <a:fld id="{00000000-1234-1234-1234-123412341234}" type="slidenum">
              <a:rPr lang="en"/>
              <a:pPr algn="ctr">
                <a:buClr>
                  <a:srgbClr val="000000"/>
                </a:buClr>
                <a:buSzPct val="100000"/>
              </a:pPr>
              <a:t>13</a:t>
            </a:fld>
            <a:endParaRPr/>
          </a:p>
        </p:txBody>
      </p:sp>
      <p:sp>
        <p:nvSpPr>
          <p:cNvPr id="368" name="Google Shape;368;g2ec93df8546_3_0"/>
          <p:cNvSpPr txBox="1"/>
          <p:nvPr/>
        </p:nvSpPr>
        <p:spPr>
          <a:xfrm>
            <a:off x="6074733" y="4564300"/>
            <a:ext cx="4348800" cy="876803"/>
          </a:xfrm>
          <a:prstGeom prst="rect">
            <a:avLst/>
          </a:prstGeom>
          <a:solidFill>
            <a:schemeClr val="lt1"/>
          </a:solidFill>
          <a:ln>
            <a:noFill/>
          </a:ln>
        </p:spPr>
        <p:txBody>
          <a:bodyPr spcFirstLastPara="1" wrap="square" lIns="121900" tIns="121900" rIns="121900" bIns="121900" anchor="t" anchorCtr="0">
            <a:spAutoFit/>
          </a:bodyPr>
          <a:lstStyle/>
          <a:p>
            <a:pPr>
              <a:lnSpc>
                <a:spcPct val="115000"/>
              </a:lnSpc>
              <a:spcBef>
                <a:spcPts val="480"/>
              </a:spcBef>
            </a:pPr>
            <a:r>
              <a:rPr lang="en" sz="1067" b="1">
                <a:solidFill>
                  <a:schemeClr val="dk1"/>
                </a:solidFill>
              </a:rPr>
              <a:t>Prediction Expression:</a:t>
            </a:r>
            <a:r>
              <a:rPr lang="en" sz="1067">
                <a:solidFill>
                  <a:schemeClr val="dk1"/>
                </a:solidFill>
              </a:rPr>
              <a:t> 4.98-0.029 x WTI Crude Oil Price-0.338* U.S. Interest Rate+.6616 x India Interest Rate+0.207 x Dollar Index+0.367 x India CPI</a:t>
            </a:r>
            <a:endParaRPr sz="1600">
              <a:solidFill>
                <a:schemeClr val="dk1"/>
              </a:solidFill>
            </a:endParaRPr>
          </a:p>
        </p:txBody>
      </p:sp>
      <p:sp>
        <p:nvSpPr>
          <p:cNvPr id="369" name="Google Shape;369;g2ec93df8546_3_0"/>
          <p:cNvSpPr txBox="1"/>
          <p:nvPr/>
        </p:nvSpPr>
        <p:spPr>
          <a:xfrm>
            <a:off x="3068000" y="1417832"/>
            <a:ext cx="1566400" cy="385600"/>
          </a:xfrm>
          <a:prstGeom prst="rect">
            <a:avLst/>
          </a:prstGeom>
          <a:noFill/>
          <a:ln>
            <a:noFill/>
          </a:ln>
        </p:spPr>
        <p:txBody>
          <a:bodyPr spcFirstLastPara="1" wrap="square" lIns="121900" tIns="121900" rIns="121900" bIns="121900" anchor="t" anchorCtr="0">
            <a:noAutofit/>
          </a:bodyPr>
          <a:lstStyle/>
          <a:p>
            <a:pPr>
              <a:lnSpc>
                <a:spcPct val="115000"/>
              </a:lnSpc>
            </a:pPr>
            <a:r>
              <a:rPr lang="en" sz="1067" b="1">
                <a:solidFill>
                  <a:schemeClr val="dk2"/>
                </a:solidFill>
              </a:rPr>
              <a:t>vs Predicted</a:t>
            </a:r>
            <a:endParaRPr sz="1067" b="1">
              <a:solidFill>
                <a:schemeClr val="dk2"/>
              </a:solidFill>
            </a:endParaRPr>
          </a:p>
          <a:p>
            <a:pPr>
              <a:lnSpc>
                <a:spcPct val="115000"/>
              </a:lnSpc>
            </a:pPr>
            <a:endParaRPr sz="1067" b="1">
              <a:solidFill>
                <a:schemeClr val="dk2"/>
              </a:solidFill>
            </a:endParaRPr>
          </a:p>
          <a:p>
            <a:endParaRPr sz="1067" b="1">
              <a:solidFill>
                <a:schemeClr val="dk2"/>
              </a:solidFill>
            </a:endParaRPr>
          </a:p>
          <a:p>
            <a:endParaRPr sz="1067" b="1">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2eccb321e46_1_81"/>
          <p:cNvSpPr txBox="1">
            <a:spLocks noGrp="1"/>
          </p:cNvSpPr>
          <p:nvPr>
            <p:ph type="title"/>
          </p:nvPr>
        </p:nvSpPr>
        <p:spPr>
          <a:xfrm>
            <a:off x="609600" y="151304"/>
            <a:ext cx="10972800" cy="1143200"/>
          </a:xfrm>
          <a:prstGeom prst="rect">
            <a:avLst/>
          </a:prstGeom>
        </p:spPr>
        <p:txBody>
          <a:bodyPr spcFirstLastPara="1" vert="horz" wrap="square" lIns="121867" tIns="60933" rIns="121867" bIns="60933" rtlCol="0" anchor="ctr" anchorCtr="0">
            <a:normAutofit/>
          </a:bodyPr>
          <a:lstStyle/>
          <a:p>
            <a:pPr algn="ctr">
              <a:spcBef>
                <a:spcPts val="0"/>
              </a:spcBef>
            </a:pPr>
            <a:r>
              <a:rPr lang="en"/>
              <a:t>Regression Testing Period</a:t>
            </a:r>
            <a:endParaRPr/>
          </a:p>
        </p:txBody>
      </p:sp>
      <p:sp>
        <p:nvSpPr>
          <p:cNvPr id="375" name="Google Shape;375;g2eccb321e46_1_81"/>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376" name="Google Shape;376;g2eccb321e46_1_81"/>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377" name="Google Shape;377;g2eccb321e46_1_81"/>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378" name="Google Shape;378;g2eccb321e46_1_81"/>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379" name="Google Shape;379;g2eccb321e46_1_81"/>
          <p:cNvSpPr txBox="1">
            <a:spLocks noGrp="1"/>
          </p:cNvSpPr>
          <p:nvPr>
            <p:ph type="sldNum" idx="12"/>
          </p:nvPr>
        </p:nvSpPr>
        <p:spPr>
          <a:xfrm>
            <a:off x="609592" y="6393667"/>
            <a:ext cx="11582400" cy="387600"/>
          </a:xfrm>
          <a:prstGeom prst="rect">
            <a:avLst/>
          </a:prstGeom>
        </p:spPr>
        <p:txBody>
          <a:bodyPr spcFirstLastPara="1" vert="horz" wrap="square" lIns="121867" tIns="60933" rIns="121867" bIns="60933" rtlCol="0" anchor="t" anchorCtr="0">
            <a:normAutofit/>
          </a:bodyPr>
          <a:lstStyle/>
          <a:p>
            <a:pPr algn="ctr">
              <a:lnSpc>
                <a:spcPct val="80000"/>
              </a:lnSpc>
              <a:buClr>
                <a:srgbClr val="000000"/>
              </a:buClr>
              <a:buSzPts val="1530"/>
            </a:pPr>
            <a:fld id="{00000000-1234-1234-1234-123412341234}" type="slidenum">
              <a:rPr lang="en" sz="1907"/>
              <a:pPr algn="ctr">
                <a:lnSpc>
                  <a:spcPct val="80000"/>
                </a:lnSpc>
                <a:buClr>
                  <a:srgbClr val="000000"/>
                </a:buClr>
                <a:buSzPts val="1530"/>
              </a:pPr>
              <a:t>14</a:t>
            </a:fld>
            <a:endParaRPr sz="1907"/>
          </a:p>
        </p:txBody>
      </p:sp>
      <p:pic>
        <p:nvPicPr>
          <p:cNvPr id="380" name="Google Shape;380;g2eccb321e46_1_81"/>
          <p:cNvPicPr preferRelativeResize="0"/>
          <p:nvPr/>
        </p:nvPicPr>
        <p:blipFill>
          <a:blip r:embed="rId4">
            <a:alphaModFix/>
          </a:blip>
          <a:stretch>
            <a:fillRect/>
          </a:stretch>
        </p:blipFill>
        <p:spPr>
          <a:xfrm>
            <a:off x="1667767" y="1138167"/>
            <a:ext cx="9144003" cy="5154735"/>
          </a:xfrm>
          <a:prstGeom prst="rect">
            <a:avLst/>
          </a:prstGeom>
          <a:noFill/>
          <a:ln>
            <a:noFill/>
          </a:ln>
        </p:spPr>
      </p:pic>
      <p:sp>
        <p:nvSpPr>
          <p:cNvPr id="381" name="Google Shape;381;g2eccb321e46_1_81"/>
          <p:cNvSpPr txBox="1"/>
          <p:nvPr/>
        </p:nvSpPr>
        <p:spPr>
          <a:xfrm>
            <a:off x="7875033" y="5194833"/>
            <a:ext cx="2454800" cy="407200"/>
          </a:xfrm>
          <a:prstGeom prst="rect">
            <a:avLst/>
          </a:prstGeom>
          <a:solidFill>
            <a:schemeClr val="lt1"/>
          </a:solidFill>
          <a:ln>
            <a:noFill/>
          </a:ln>
        </p:spPr>
        <p:txBody>
          <a:bodyPr spcFirstLastPara="1" wrap="square" lIns="121900" tIns="121900" rIns="121900" bIns="121900" anchor="t" anchorCtr="0">
            <a:noAutofit/>
          </a:bodyPr>
          <a:lstStyle/>
          <a:p>
            <a:r>
              <a:rPr lang="en" sz="1333" b="1">
                <a:solidFill>
                  <a:schemeClr val="dk1"/>
                </a:solidFill>
              </a:rPr>
              <a:t>Avg % Difference= 1.64%</a:t>
            </a:r>
            <a:endParaRPr sz="1333" b="1">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2ec93df8546_3_9"/>
          <p:cNvSpPr txBox="1">
            <a:spLocks noGrp="1"/>
          </p:cNvSpPr>
          <p:nvPr>
            <p:ph type="title"/>
          </p:nvPr>
        </p:nvSpPr>
        <p:spPr>
          <a:xfrm>
            <a:off x="609600" y="221637"/>
            <a:ext cx="10972800" cy="1143200"/>
          </a:xfrm>
          <a:prstGeom prst="rect">
            <a:avLst/>
          </a:prstGeom>
        </p:spPr>
        <p:txBody>
          <a:bodyPr spcFirstLastPara="1" vert="horz" wrap="square" lIns="121867" tIns="60933" rIns="121867" bIns="60933" rtlCol="0" anchor="ctr" anchorCtr="0">
            <a:normAutofit/>
          </a:bodyPr>
          <a:lstStyle/>
          <a:p>
            <a:pPr algn="ctr">
              <a:spcBef>
                <a:spcPts val="0"/>
              </a:spcBef>
            </a:pPr>
            <a:r>
              <a:rPr lang="en"/>
              <a:t>Regression Prediction  </a:t>
            </a:r>
            <a:endParaRPr/>
          </a:p>
        </p:txBody>
      </p:sp>
      <p:sp>
        <p:nvSpPr>
          <p:cNvPr id="387" name="Google Shape;387;g2ec93df8546_3_9"/>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388" name="Google Shape;388;g2ec93df8546_3_9"/>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389" name="Google Shape;389;g2ec93df8546_3_9"/>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390" name="Google Shape;390;g2ec93df8546_3_9"/>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391" name="Google Shape;391;g2ec93df8546_3_9"/>
          <p:cNvSpPr txBox="1">
            <a:spLocks noGrp="1"/>
          </p:cNvSpPr>
          <p:nvPr>
            <p:ph type="sldNum" idx="12"/>
          </p:nvPr>
        </p:nvSpPr>
        <p:spPr>
          <a:xfrm>
            <a:off x="609595" y="6404867"/>
            <a:ext cx="11582400" cy="365200"/>
          </a:xfrm>
          <a:prstGeom prst="rect">
            <a:avLst/>
          </a:prstGeom>
        </p:spPr>
        <p:txBody>
          <a:bodyPr spcFirstLastPara="1" vert="horz" wrap="square" lIns="121867" tIns="60933" rIns="121867" bIns="60933" rtlCol="0" anchor="t" anchorCtr="0">
            <a:normAutofit/>
          </a:bodyPr>
          <a:lstStyle/>
          <a:p>
            <a:pPr algn="ctr">
              <a:buClr>
                <a:srgbClr val="000000"/>
              </a:buClr>
              <a:buSzPct val="100000"/>
            </a:pPr>
            <a:fld id="{00000000-1234-1234-1234-123412341234}" type="slidenum">
              <a:rPr lang="en"/>
              <a:pPr algn="ctr">
                <a:buClr>
                  <a:srgbClr val="000000"/>
                </a:buClr>
                <a:buSzPct val="100000"/>
              </a:pPr>
              <a:t>15</a:t>
            </a:fld>
            <a:endParaRPr/>
          </a:p>
        </p:txBody>
      </p:sp>
      <p:pic>
        <p:nvPicPr>
          <p:cNvPr id="392" name="Google Shape;392;g2ec93df8546_3_9"/>
          <p:cNvPicPr preferRelativeResize="0"/>
          <p:nvPr/>
        </p:nvPicPr>
        <p:blipFill>
          <a:blip r:embed="rId4">
            <a:alphaModFix/>
          </a:blip>
          <a:stretch>
            <a:fillRect/>
          </a:stretch>
        </p:blipFill>
        <p:spPr>
          <a:xfrm>
            <a:off x="1785217" y="1202400"/>
            <a:ext cx="8930632" cy="50396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eccb321e46_1_2"/>
          <p:cNvSpPr txBox="1">
            <a:spLocks noGrp="1"/>
          </p:cNvSpPr>
          <p:nvPr>
            <p:ph type="title"/>
          </p:nvPr>
        </p:nvSpPr>
        <p:spPr>
          <a:xfrm>
            <a:off x="609600" y="274637"/>
            <a:ext cx="10972800" cy="1143200"/>
          </a:xfrm>
          <a:prstGeom prst="rect">
            <a:avLst/>
          </a:prstGeom>
        </p:spPr>
        <p:txBody>
          <a:bodyPr spcFirstLastPara="1" vert="horz" wrap="square" lIns="121867" tIns="60933" rIns="121867" bIns="60933" rtlCol="0" anchor="ctr" anchorCtr="0">
            <a:normAutofit/>
          </a:bodyPr>
          <a:lstStyle/>
          <a:p>
            <a:pPr algn="ctr">
              <a:lnSpc>
                <a:spcPct val="100000"/>
              </a:lnSpc>
              <a:spcBef>
                <a:spcPts val="0"/>
              </a:spcBef>
            </a:pPr>
            <a:r>
              <a:rPr lang="en"/>
              <a:t>SARIMA Model</a:t>
            </a:r>
            <a:endParaRPr/>
          </a:p>
        </p:txBody>
      </p:sp>
      <p:sp>
        <p:nvSpPr>
          <p:cNvPr id="398" name="Google Shape;398;g2eccb321e46_1_2"/>
          <p:cNvSpPr/>
          <p:nvPr/>
        </p:nvSpPr>
        <p:spPr>
          <a:xfrm>
            <a:off x="10680733" y="6113500"/>
            <a:ext cx="1446000" cy="22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pic>
        <p:nvPicPr>
          <p:cNvPr id="399" name="Google Shape;399;g2eccb321e46_1_2"/>
          <p:cNvPicPr preferRelativeResize="0"/>
          <p:nvPr/>
        </p:nvPicPr>
        <p:blipFill>
          <a:blip r:embed="rId3">
            <a:alphaModFix/>
          </a:blip>
          <a:stretch>
            <a:fillRect/>
          </a:stretch>
        </p:blipFill>
        <p:spPr>
          <a:xfrm>
            <a:off x="609600" y="1524018"/>
            <a:ext cx="5723933" cy="3688167"/>
          </a:xfrm>
          <a:prstGeom prst="rect">
            <a:avLst/>
          </a:prstGeom>
          <a:noFill/>
          <a:ln>
            <a:noFill/>
          </a:ln>
        </p:spPr>
      </p:pic>
      <p:sp>
        <p:nvSpPr>
          <p:cNvPr id="400" name="Google Shape;400;g2eccb321e46_1_2"/>
          <p:cNvSpPr txBox="1"/>
          <p:nvPr/>
        </p:nvSpPr>
        <p:spPr>
          <a:xfrm>
            <a:off x="9943367" y="5149601"/>
            <a:ext cx="1969200" cy="410393"/>
          </a:xfrm>
          <a:prstGeom prst="rect">
            <a:avLst/>
          </a:prstGeom>
          <a:solidFill>
            <a:schemeClr val="lt1"/>
          </a:solidFill>
          <a:ln>
            <a:noFill/>
          </a:ln>
        </p:spPr>
        <p:txBody>
          <a:bodyPr spcFirstLastPara="1" wrap="square" lIns="121900" tIns="121900" rIns="121900" bIns="121900" anchor="t" anchorCtr="0">
            <a:spAutoFit/>
          </a:bodyPr>
          <a:lstStyle/>
          <a:p>
            <a:r>
              <a:rPr lang="en" sz="1067">
                <a:solidFill>
                  <a:schemeClr val="dk2"/>
                </a:solidFill>
              </a:rPr>
              <a:t>SARIMAX (0,1,1)x(0,1,1,12)</a:t>
            </a:r>
            <a:endParaRPr sz="1067">
              <a:solidFill>
                <a:schemeClr val="dk2"/>
              </a:solidFill>
            </a:endParaRPr>
          </a:p>
        </p:txBody>
      </p:sp>
      <p:sp>
        <p:nvSpPr>
          <p:cNvPr id="401" name="Google Shape;401;g2eccb321e46_1_2"/>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402" name="Google Shape;402;g2eccb321e46_1_2"/>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403" name="Google Shape;403;g2eccb321e46_1_2"/>
          <p:cNvPicPr preferRelativeResize="0"/>
          <p:nvPr/>
        </p:nvPicPr>
        <p:blipFill>
          <a:blip r:embed="rId4">
            <a:alphaModFix/>
          </a:blip>
          <a:stretch>
            <a:fillRect/>
          </a:stretch>
        </p:blipFill>
        <p:spPr>
          <a:xfrm>
            <a:off x="11415556" y="6081321"/>
            <a:ext cx="776433" cy="776467"/>
          </a:xfrm>
          <a:prstGeom prst="rect">
            <a:avLst/>
          </a:prstGeom>
          <a:noFill/>
          <a:ln>
            <a:noFill/>
          </a:ln>
        </p:spPr>
      </p:pic>
      <p:pic>
        <p:nvPicPr>
          <p:cNvPr id="404" name="Google Shape;404;g2eccb321e46_1_2"/>
          <p:cNvPicPr preferRelativeResize="0"/>
          <p:nvPr/>
        </p:nvPicPr>
        <p:blipFill>
          <a:blip r:embed="rId5">
            <a:alphaModFix/>
          </a:blip>
          <a:stretch>
            <a:fillRect/>
          </a:stretch>
        </p:blipFill>
        <p:spPr>
          <a:xfrm>
            <a:off x="6300334" y="1524034"/>
            <a:ext cx="5775365" cy="3688167"/>
          </a:xfrm>
          <a:prstGeom prst="rect">
            <a:avLst/>
          </a:prstGeom>
          <a:noFill/>
          <a:ln>
            <a:noFill/>
          </a:ln>
        </p:spPr>
      </p:pic>
      <p:sp>
        <p:nvSpPr>
          <p:cNvPr id="405" name="Google Shape;405;g2eccb321e46_1_2"/>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406" name="Google Shape;406;g2eccb321e46_1_2"/>
          <p:cNvSpPr txBox="1">
            <a:spLocks noGrp="1"/>
          </p:cNvSpPr>
          <p:nvPr>
            <p:ph type="sldNum" idx="12"/>
          </p:nvPr>
        </p:nvSpPr>
        <p:spPr>
          <a:xfrm>
            <a:off x="609593" y="6404867"/>
            <a:ext cx="11582400" cy="365200"/>
          </a:xfrm>
          <a:prstGeom prst="rect">
            <a:avLst/>
          </a:prstGeom>
        </p:spPr>
        <p:txBody>
          <a:bodyPr spcFirstLastPara="1" vert="horz" wrap="square" lIns="121867" tIns="60933" rIns="121867" bIns="60933" rtlCol="0" anchor="t" anchorCtr="0">
            <a:normAutofit/>
          </a:bodyPr>
          <a:lstStyle/>
          <a:p>
            <a:pPr algn="ctr">
              <a:buClr>
                <a:srgbClr val="000000"/>
              </a:buClr>
              <a:buSzPct val="100000"/>
            </a:pPr>
            <a:fld id="{00000000-1234-1234-1234-123412341234}" type="slidenum">
              <a:rPr lang="en"/>
              <a:pPr algn="ctr">
                <a:buClr>
                  <a:srgbClr val="000000"/>
                </a:buClr>
                <a:buSzPct val="100000"/>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2eccb321e46_1_60"/>
          <p:cNvSpPr txBox="1">
            <a:spLocks noGrp="1"/>
          </p:cNvSpPr>
          <p:nvPr>
            <p:ph type="title"/>
          </p:nvPr>
        </p:nvSpPr>
        <p:spPr>
          <a:xfrm>
            <a:off x="609600" y="50504"/>
            <a:ext cx="10972800" cy="1143200"/>
          </a:xfrm>
          <a:prstGeom prst="rect">
            <a:avLst/>
          </a:prstGeom>
        </p:spPr>
        <p:txBody>
          <a:bodyPr spcFirstLastPara="1" vert="horz" wrap="square" lIns="121867" tIns="60933" rIns="121867" bIns="60933" rtlCol="0" anchor="ctr" anchorCtr="0">
            <a:normAutofit/>
          </a:bodyPr>
          <a:lstStyle/>
          <a:p>
            <a:pPr algn="ctr">
              <a:lnSpc>
                <a:spcPct val="100000"/>
              </a:lnSpc>
              <a:spcBef>
                <a:spcPts val="0"/>
              </a:spcBef>
            </a:pPr>
            <a:r>
              <a:rPr lang="en"/>
              <a:t>SARIMA Testing Period </a:t>
            </a:r>
            <a:endParaRPr/>
          </a:p>
        </p:txBody>
      </p:sp>
      <p:sp>
        <p:nvSpPr>
          <p:cNvPr id="412" name="Google Shape;412;g2eccb321e46_1_60"/>
          <p:cNvSpPr txBox="1"/>
          <p:nvPr/>
        </p:nvSpPr>
        <p:spPr>
          <a:xfrm>
            <a:off x="8375800" y="3429000"/>
            <a:ext cx="2195200" cy="323600"/>
          </a:xfrm>
          <a:prstGeom prst="rect">
            <a:avLst/>
          </a:prstGeom>
          <a:solidFill>
            <a:schemeClr val="lt1"/>
          </a:solidFill>
          <a:ln>
            <a:noFill/>
          </a:ln>
        </p:spPr>
        <p:txBody>
          <a:bodyPr spcFirstLastPara="1" wrap="square" lIns="121900" tIns="121900" rIns="121900" bIns="121900" anchor="t" anchorCtr="0">
            <a:noAutofit/>
          </a:bodyPr>
          <a:lstStyle/>
          <a:p>
            <a:r>
              <a:rPr lang="en" sz="1333" b="1">
                <a:solidFill>
                  <a:schemeClr val="dk2"/>
                </a:solidFill>
              </a:rPr>
              <a:t>Avg Difference= 2.40%</a:t>
            </a:r>
            <a:endParaRPr sz="1333" b="1">
              <a:solidFill>
                <a:schemeClr val="dk2"/>
              </a:solidFill>
            </a:endParaRPr>
          </a:p>
        </p:txBody>
      </p:sp>
      <p:sp>
        <p:nvSpPr>
          <p:cNvPr id="413" name="Google Shape;413;g2eccb321e46_1_60"/>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414" name="Google Shape;414;g2eccb321e46_1_60"/>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415" name="Google Shape;415;g2eccb321e46_1_60"/>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416" name="Google Shape;416;g2eccb321e46_1_60"/>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417" name="Google Shape;417;g2eccb321e46_1_60"/>
          <p:cNvSpPr txBox="1">
            <a:spLocks noGrp="1"/>
          </p:cNvSpPr>
          <p:nvPr>
            <p:ph type="sldNum" idx="12"/>
          </p:nvPr>
        </p:nvSpPr>
        <p:spPr>
          <a:xfrm>
            <a:off x="609595" y="6404867"/>
            <a:ext cx="11582400" cy="365200"/>
          </a:xfrm>
          <a:prstGeom prst="rect">
            <a:avLst/>
          </a:prstGeom>
        </p:spPr>
        <p:txBody>
          <a:bodyPr spcFirstLastPara="1" vert="horz" wrap="square" lIns="121867" tIns="60933" rIns="121867" bIns="60933" rtlCol="0" anchor="t" anchorCtr="0">
            <a:normAutofit/>
          </a:bodyPr>
          <a:lstStyle/>
          <a:p>
            <a:pPr algn="ctr">
              <a:buClr>
                <a:srgbClr val="000000"/>
              </a:buClr>
              <a:buSzPct val="100000"/>
            </a:pPr>
            <a:fld id="{00000000-1234-1234-1234-123412341234}" type="slidenum">
              <a:rPr lang="en"/>
              <a:pPr algn="ctr">
                <a:buClr>
                  <a:srgbClr val="000000"/>
                </a:buClr>
                <a:buSzPct val="100000"/>
              </a:pPr>
              <a:t>17</a:t>
            </a:fld>
            <a:endParaRPr/>
          </a:p>
        </p:txBody>
      </p:sp>
      <p:pic>
        <p:nvPicPr>
          <p:cNvPr id="418" name="Google Shape;418;g2eccb321e46_1_60"/>
          <p:cNvPicPr preferRelativeResize="0"/>
          <p:nvPr/>
        </p:nvPicPr>
        <p:blipFill>
          <a:blip r:embed="rId4">
            <a:alphaModFix/>
          </a:blip>
          <a:stretch>
            <a:fillRect/>
          </a:stretch>
        </p:blipFill>
        <p:spPr>
          <a:xfrm>
            <a:off x="1495949" y="999700"/>
            <a:ext cx="9373099" cy="5251867"/>
          </a:xfrm>
          <a:prstGeom prst="rect">
            <a:avLst/>
          </a:prstGeom>
          <a:noFill/>
          <a:ln>
            <a:noFill/>
          </a:ln>
        </p:spPr>
      </p:pic>
      <p:sp>
        <p:nvSpPr>
          <p:cNvPr id="419" name="Google Shape;419;g2eccb321e46_1_60"/>
          <p:cNvSpPr txBox="1"/>
          <p:nvPr/>
        </p:nvSpPr>
        <p:spPr>
          <a:xfrm>
            <a:off x="8198433" y="5016967"/>
            <a:ext cx="2454800" cy="407200"/>
          </a:xfrm>
          <a:prstGeom prst="rect">
            <a:avLst/>
          </a:prstGeom>
          <a:solidFill>
            <a:schemeClr val="lt1"/>
          </a:solidFill>
          <a:ln>
            <a:noFill/>
          </a:ln>
        </p:spPr>
        <p:txBody>
          <a:bodyPr spcFirstLastPara="1" wrap="square" lIns="121900" tIns="121900" rIns="121900" bIns="121900" anchor="t" anchorCtr="0">
            <a:noAutofit/>
          </a:bodyPr>
          <a:lstStyle/>
          <a:p>
            <a:r>
              <a:rPr lang="en" sz="1333" b="1">
                <a:solidFill>
                  <a:schemeClr val="dk1"/>
                </a:solidFill>
              </a:rPr>
              <a:t>Avg % Difference= 2.40%</a:t>
            </a:r>
            <a:endParaRPr sz="1333"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2ed40c17015_5_0"/>
          <p:cNvSpPr/>
          <p:nvPr/>
        </p:nvSpPr>
        <p:spPr>
          <a:xfrm>
            <a:off x="8682033" y="2707467"/>
            <a:ext cx="3520800" cy="315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25" name="Google Shape;425;g2ed40c17015_5_0"/>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426" name="Google Shape;426;g2ed40c17015_5_0"/>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427" name="Google Shape;427;g2ed40c17015_5_0"/>
          <p:cNvPicPr preferRelativeResize="0"/>
          <p:nvPr/>
        </p:nvPicPr>
        <p:blipFill>
          <a:blip r:embed="rId3">
            <a:alphaModFix/>
          </a:blip>
          <a:stretch>
            <a:fillRect/>
          </a:stretch>
        </p:blipFill>
        <p:spPr>
          <a:xfrm>
            <a:off x="11415556" y="6199221"/>
            <a:ext cx="776433" cy="776467"/>
          </a:xfrm>
          <a:prstGeom prst="rect">
            <a:avLst/>
          </a:prstGeom>
          <a:noFill/>
          <a:ln>
            <a:noFill/>
          </a:ln>
        </p:spPr>
      </p:pic>
      <p:sp>
        <p:nvSpPr>
          <p:cNvPr id="428" name="Google Shape;428;g2ed40c17015_5_0"/>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429" name="Google Shape;429;g2ed40c17015_5_0"/>
          <p:cNvSpPr txBox="1">
            <a:spLocks noGrp="1"/>
          </p:cNvSpPr>
          <p:nvPr>
            <p:ph type="sldNum" idx="12"/>
          </p:nvPr>
        </p:nvSpPr>
        <p:spPr>
          <a:xfrm>
            <a:off x="609593" y="6404851"/>
            <a:ext cx="11582400" cy="365200"/>
          </a:xfrm>
          <a:prstGeom prst="rect">
            <a:avLst/>
          </a:prstGeom>
        </p:spPr>
        <p:txBody>
          <a:bodyPr spcFirstLastPara="1" vert="horz" wrap="square" lIns="121867" tIns="60933" rIns="121867" bIns="60933" rtlCol="0" anchor="t" anchorCtr="0">
            <a:normAutofit/>
          </a:bodyPr>
          <a:lstStyle/>
          <a:p>
            <a:pPr algn="ctr">
              <a:buClr>
                <a:srgbClr val="000000"/>
              </a:buClr>
              <a:buSzPct val="100000"/>
            </a:pPr>
            <a:fld id="{00000000-1234-1234-1234-123412341234}" type="slidenum">
              <a:rPr lang="en"/>
              <a:pPr algn="ctr">
                <a:buClr>
                  <a:srgbClr val="000000"/>
                </a:buClr>
                <a:buSzPct val="100000"/>
              </a:pPr>
              <a:t>18</a:t>
            </a:fld>
            <a:endParaRPr/>
          </a:p>
        </p:txBody>
      </p:sp>
      <p:sp>
        <p:nvSpPr>
          <p:cNvPr id="430" name="Google Shape;430;g2ed40c17015_5_0"/>
          <p:cNvSpPr txBox="1">
            <a:spLocks noGrp="1"/>
          </p:cNvSpPr>
          <p:nvPr>
            <p:ph type="title"/>
          </p:nvPr>
        </p:nvSpPr>
        <p:spPr>
          <a:xfrm>
            <a:off x="721233" y="274633"/>
            <a:ext cx="8252400" cy="1143200"/>
          </a:xfrm>
          <a:prstGeom prst="rect">
            <a:avLst/>
          </a:prstGeom>
        </p:spPr>
        <p:txBody>
          <a:bodyPr spcFirstLastPara="1" vert="horz" wrap="square" lIns="121867" tIns="60933" rIns="121867" bIns="60933" rtlCol="0" anchor="ctr" anchorCtr="0">
            <a:normAutofit fontScale="90000"/>
          </a:bodyPr>
          <a:lstStyle/>
          <a:p>
            <a:pPr algn="ctr">
              <a:lnSpc>
                <a:spcPct val="100000"/>
              </a:lnSpc>
              <a:spcBef>
                <a:spcPts val="0"/>
              </a:spcBef>
            </a:pPr>
            <a:r>
              <a:rPr lang="en"/>
              <a:t>Microsoft Surface Repricing Strategy</a:t>
            </a:r>
            <a:endParaRPr/>
          </a:p>
        </p:txBody>
      </p:sp>
      <p:grpSp>
        <p:nvGrpSpPr>
          <p:cNvPr id="431" name="Google Shape;431;g2ed40c17015_5_0"/>
          <p:cNvGrpSpPr/>
          <p:nvPr/>
        </p:nvGrpSpPr>
        <p:grpSpPr>
          <a:xfrm>
            <a:off x="609600" y="1586500"/>
            <a:ext cx="3188800" cy="4643784"/>
            <a:chOff x="334975" y="1189988"/>
            <a:chExt cx="2391600" cy="3482838"/>
          </a:xfrm>
        </p:grpSpPr>
        <p:sp>
          <p:nvSpPr>
            <p:cNvPr id="432" name="Google Shape;432;g2ed40c17015_5_0"/>
            <p:cNvSpPr/>
            <p:nvPr/>
          </p:nvSpPr>
          <p:spPr>
            <a:xfrm>
              <a:off x="334975" y="1189988"/>
              <a:ext cx="2391600" cy="669000"/>
            </a:xfrm>
            <a:prstGeom prst="homePlate">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I</a:t>
              </a:r>
              <a:r>
                <a:rPr lang="en" sz="1600">
                  <a:solidFill>
                    <a:srgbClr val="FFFFFF"/>
                  </a:solidFill>
                  <a:latin typeface="Roboto"/>
                  <a:ea typeface="Roboto"/>
                  <a:cs typeface="Roboto"/>
                  <a:sym typeface="Roboto"/>
                </a:rPr>
                <a:t>ndia Overview</a:t>
              </a:r>
              <a:r>
                <a:rPr lang="en" sz="2400">
                  <a:solidFill>
                    <a:srgbClr val="FFFFFF"/>
                  </a:solidFill>
                  <a:latin typeface="Roboto"/>
                  <a:ea typeface="Roboto"/>
                  <a:cs typeface="Roboto"/>
                  <a:sym typeface="Roboto"/>
                </a:rPr>
                <a:t> </a:t>
              </a:r>
              <a:endParaRPr sz="2400">
                <a:solidFill>
                  <a:srgbClr val="FFFFFF"/>
                </a:solidFill>
                <a:latin typeface="Roboto"/>
                <a:ea typeface="Roboto"/>
                <a:cs typeface="Roboto"/>
                <a:sym typeface="Roboto"/>
              </a:endParaRPr>
            </a:p>
          </p:txBody>
        </p:sp>
        <p:sp>
          <p:nvSpPr>
            <p:cNvPr id="433" name="Google Shape;433;g2ed40c17015_5_0"/>
            <p:cNvSpPr txBox="1"/>
            <p:nvPr/>
          </p:nvSpPr>
          <p:spPr>
            <a:xfrm>
              <a:off x="410850" y="2057125"/>
              <a:ext cx="1905000" cy="2615700"/>
            </a:xfrm>
            <a:prstGeom prst="rect">
              <a:avLst/>
            </a:prstGeom>
            <a:noFill/>
            <a:ln>
              <a:noFill/>
            </a:ln>
          </p:spPr>
          <p:txBody>
            <a:bodyPr spcFirstLastPara="1" wrap="square" lIns="121900" tIns="121900" rIns="121900" bIns="121900" anchor="t" anchorCtr="0">
              <a:noAutofit/>
            </a:bodyPr>
            <a:lstStyle/>
            <a:p>
              <a:pPr marL="609585" indent="-406390">
                <a:lnSpc>
                  <a:spcPct val="115000"/>
                </a:lnSpc>
                <a:buSzPts val="1200"/>
                <a:buFont typeface="Roboto"/>
                <a:buChar char="-"/>
              </a:pPr>
              <a:endParaRPr sz="1600">
                <a:latin typeface="Roboto"/>
                <a:ea typeface="Roboto"/>
                <a:cs typeface="Roboto"/>
                <a:sym typeface="Roboto"/>
              </a:endParaRPr>
            </a:p>
          </p:txBody>
        </p:sp>
      </p:grpSp>
      <p:grpSp>
        <p:nvGrpSpPr>
          <p:cNvPr id="434" name="Google Shape;434;g2ed40c17015_5_0"/>
          <p:cNvGrpSpPr/>
          <p:nvPr/>
        </p:nvGrpSpPr>
        <p:grpSpPr>
          <a:xfrm>
            <a:off x="3143500" y="1586367"/>
            <a:ext cx="3388400" cy="4644067"/>
            <a:chOff x="2263425" y="1189775"/>
            <a:chExt cx="2541300" cy="3483050"/>
          </a:xfrm>
        </p:grpSpPr>
        <p:sp>
          <p:nvSpPr>
            <p:cNvPr id="435" name="Google Shape;435;g2ed40c17015_5_0"/>
            <p:cNvSpPr/>
            <p:nvPr/>
          </p:nvSpPr>
          <p:spPr>
            <a:xfrm>
              <a:off x="2263425" y="1189775"/>
              <a:ext cx="2541300" cy="669000"/>
            </a:xfrm>
            <a:prstGeom prst="chevron">
              <a:avLst>
                <a:gd name="adj" fmla="val 50000"/>
              </a:avLst>
            </a:prstGeom>
            <a:solidFill>
              <a:srgbClr val="0B5394"/>
            </a:solidFill>
            <a:ln>
              <a:noFill/>
            </a:ln>
          </p:spPr>
          <p:txBody>
            <a:bodyPr spcFirstLastPara="1" wrap="square" lIns="121900" tIns="121900" rIns="121900" bIns="121900" anchor="ctr" anchorCtr="0">
              <a:noAutofit/>
            </a:bodyPr>
            <a:lstStyle/>
            <a:p>
              <a:pPr algn="ctr"/>
              <a:r>
                <a:rPr lang="en" sz="1600">
                  <a:solidFill>
                    <a:srgbClr val="FFFFFF"/>
                  </a:solidFill>
                  <a:latin typeface="Roboto"/>
                  <a:ea typeface="Roboto"/>
                  <a:cs typeface="Roboto"/>
                  <a:sym typeface="Roboto"/>
                </a:rPr>
                <a:t>Our Approach</a:t>
              </a:r>
              <a:endParaRPr sz="1600">
                <a:solidFill>
                  <a:srgbClr val="FFFFFF"/>
                </a:solidFill>
                <a:latin typeface="Roboto"/>
                <a:ea typeface="Roboto"/>
                <a:cs typeface="Roboto"/>
                <a:sym typeface="Roboto"/>
              </a:endParaRPr>
            </a:p>
          </p:txBody>
        </p:sp>
        <p:sp>
          <p:nvSpPr>
            <p:cNvPr id="436" name="Google Shape;436;g2ed40c17015_5_0"/>
            <p:cNvSpPr txBox="1"/>
            <p:nvPr/>
          </p:nvSpPr>
          <p:spPr>
            <a:xfrm>
              <a:off x="2512202"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grpSp>
        <p:nvGrpSpPr>
          <p:cNvPr id="437" name="Google Shape;437;g2ed40c17015_5_0"/>
          <p:cNvGrpSpPr/>
          <p:nvPr/>
        </p:nvGrpSpPr>
        <p:grpSpPr>
          <a:xfrm>
            <a:off x="5912781" y="1586367"/>
            <a:ext cx="3388400" cy="4644067"/>
            <a:chOff x="4329974" y="1189775"/>
            <a:chExt cx="2541300" cy="3483050"/>
          </a:xfrm>
        </p:grpSpPr>
        <p:sp>
          <p:nvSpPr>
            <p:cNvPr id="438" name="Google Shape;438;g2ed40c17015_5_0"/>
            <p:cNvSpPr/>
            <p:nvPr/>
          </p:nvSpPr>
          <p:spPr>
            <a:xfrm>
              <a:off x="4329974" y="1189775"/>
              <a:ext cx="2541300" cy="669000"/>
            </a:xfrm>
            <a:prstGeom prst="chevron">
              <a:avLst>
                <a:gd name="adj" fmla="val 50000"/>
              </a:avLst>
            </a:prstGeom>
            <a:solidFill>
              <a:srgbClr val="3D85C6"/>
            </a:solidFill>
            <a:ln>
              <a:noFill/>
            </a:ln>
          </p:spPr>
          <p:txBody>
            <a:bodyPr spcFirstLastPara="1" wrap="square" lIns="121900" tIns="121900" rIns="121900" bIns="121900" anchor="ctr" anchorCtr="0">
              <a:noAutofit/>
            </a:bodyPr>
            <a:lstStyle/>
            <a:p>
              <a:pPr algn="ctr"/>
              <a:r>
                <a:rPr lang="en" sz="1600">
                  <a:solidFill>
                    <a:srgbClr val="FFFFFF"/>
                  </a:solidFill>
                  <a:latin typeface="Roboto"/>
                  <a:ea typeface="Roboto"/>
                  <a:cs typeface="Roboto"/>
                  <a:sym typeface="Roboto"/>
                </a:rPr>
                <a:t>Regression And Time Series Analysis</a:t>
              </a:r>
              <a:endParaRPr sz="1600">
                <a:solidFill>
                  <a:srgbClr val="FFFFFF"/>
                </a:solidFill>
                <a:latin typeface="Roboto"/>
                <a:ea typeface="Roboto"/>
                <a:cs typeface="Roboto"/>
                <a:sym typeface="Roboto"/>
              </a:endParaRPr>
            </a:p>
          </p:txBody>
        </p:sp>
        <p:sp>
          <p:nvSpPr>
            <p:cNvPr id="439" name="Google Shape;439;g2ed40c17015_5_0"/>
            <p:cNvSpPr txBox="1"/>
            <p:nvPr/>
          </p:nvSpPr>
          <p:spPr>
            <a:xfrm>
              <a:off x="4613553"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grpSp>
        <p:nvGrpSpPr>
          <p:cNvPr id="440" name="Google Shape;440;g2ed40c17015_5_0"/>
          <p:cNvGrpSpPr/>
          <p:nvPr/>
        </p:nvGrpSpPr>
        <p:grpSpPr>
          <a:xfrm>
            <a:off x="8814585" y="1586500"/>
            <a:ext cx="3388400" cy="4643933"/>
            <a:chOff x="6610939" y="1189875"/>
            <a:chExt cx="2541300" cy="3482950"/>
          </a:xfrm>
        </p:grpSpPr>
        <p:sp>
          <p:nvSpPr>
            <p:cNvPr id="441" name="Google Shape;441;g2ed40c17015_5_0"/>
            <p:cNvSpPr/>
            <p:nvPr/>
          </p:nvSpPr>
          <p:spPr>
            <a:xfrm>
              <a:off x="6610939" y="1189875"/>
              <a:ext cx="2541300" cy="669000"/>
            </a:xfrm>
            <a:prstGeom prst="chevron">
              <a:avLst>
                <a:gd name="adj" fmla="val 50000"/>
              </a:avLst>
            </a:prstGeom>
            <a:solidFill>
              <a:srgbClr val="6FA8DC"/>
            </a:solidFill>
            <a:ln>
              <a:noFill/>
            </a:ln>
          </p:spPr>
          <p:txBody>
            <a:bodyPr spcFirstLastPara="1" wrap="square" lIns="121900" tIns="121900" rIns="121900" bIns="121900" anchor="ctr" anchorCtr="0">
              <a:noAutofit/>
            </a:bodyPr>
            <a:lstStyle/>
            <a:p>
              <a:r>
                <a:rPr lang="en" sz="2000" b="1">
                  <a:solidFill>
                    <a:srgbClr val="FFFFFF"/>
                  </a:solidFill>
                  <a:latin typeface="Roboto"/>
                  <a:ea typeface="Roboto"/>
                  <a:cs typeface="Roboto"/>
                  <a:sym typeface="Roboto"/>
                </a:rPr>
                <a:t>Microsoft Surface Repricing Strategy</a:t>
              </a:r>
              <a:endParaRPr sz="2000" b="1">
                <a:solidFill>
                  <a:srgbClr val="FFFFFF"/>
                </a:solidFill>
                <a:latin typeface="Roboto"/>
                <a:ea typeface="Roboto"/>
                <a:cs typeface="Roboto"/>
                <a:sym typeface="Roboto"/>
              </a:endParaRPr>
            </a:p>
          </p:txBody>
        </p:sp>
        <p:sp>
          <p:nvSpPr>
            <p:cNvPr id="442" name="Google Shape;442;g2ed40c17015_5_0"/>
            <p:cNvSpPr txBox="1"/>
            <p:nvPr/>
          </p:nvSpPr>
          <p:spPr>
            <a:xfrm>
              <a:off x="6714905"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pic>
        <p:nvPicPr>
          <p:cNvPr id="443" name="Google Shape;443;g2ed40c17015_5_0" title="File:875057 map 512x512.png - Wikimedia Commons"/>
          <p:cNvPicPr preferRelativeResize="0"/>
          <p:nvPr/>
        </p:nvPicPr>
        <p:blipFill>
          <a:blip r:embed="rId4">
            <a:alphaModFix/>
          </a:blip>
          <a:stretch>
            <a:fillRect/>
          </a:stretch>
        </p:blipFill>
        <p:spPr>
          <a:xfrm>
            <a:off x="1676967" y="3689800"/>
            <a:ext cx="1054067" cy="1054067"/>
          </a:xfrm>
          <a:prstGeom prst="rect">
            <a:avLst/>
          </a:prstGeom>
          <a:noFill/>
          <a:ln>
            <a:noFill/>
          </a:ln>
        </p:spPr>
      </p:pic>
      <p:pic>
        <p:nvPicPr>
          <p:cNvPr id="444" name="Google Shape;444;g2ed40c17015_5_0"/>
          <p:cNvPicPr preferRelativeResize="0"/>
          <p:nvPr/>
        </p:nvPicPr>
        <p:blipFill>
          <a:blip r:embed="rId5">
            <a:alphaModFix/>
          </a:blip>
          <a:stretch>
            <a:fillRect/>
          </a:stretch>
        </p:blipFill>
        <p:spPr>
          <a:xfrm>
            <a:off x="7079933" y="3689784"/>
            <a:ext cx="1054067" cy="1054067"/>
          </a:xfrm>
          <a:prstGeom prst="rect">
            <a:avLst/>
          </a:prstGeom>
          <a:noFill/>
          <a:ln>
            <a:noFill/>
          </a:ln>
        </p:spPr>
      </p:pic>
      <p:pic>
        <p:nvPicPr>
          <p:cNvPr id="445" name="Google Shape;445;g2ed40c17015_5_0"/>
          <p:cNvPicPr preferRelativeResize="0"/>
          <p:nvPr/>
        </p:nvPicPr>
        <p:blipFill>
          <a:blip r:embed="rId6">
            <a:alphaModFix/>
          </a:blip>
          <a:stretch>
            <a:fillRect/>
          </a:stretch>
        </p:blipFill>
        <p:spPr>
          <a:xfrm>
            <a:off x="4310667" y="3689784"/>
            <a:ext cx="1054067" cy="1054067"/>
          </a:xfrm>
          <a:prstGeom prst="rect">
            <a:avLst/>
          </a:prstGeom>
          <a:noFill/>
          <a:ln>
            <a:noFill/>
          </a:ln>
        </p:spPr>
      </p:pic>
      <p:pic>
        <p:nvPicPr>
          <p:cNvPr id="446" name="Google Shape;446;g2ed40c17015_5_0"/>
          <p:cNvPicPr preferRelativeResize="0"/>
          <p:nvPr/>
        </p:nvPicPr>
        <p:blipFill>
          <a:blip r:embed="rId7">
            <a:alphaModFix/>
          </a:blip>
          <a:stretch>
            <a:fillRect/>
          </a:stretch>
        </p:blipFill>
        <p:spPr>
          <a:xfrm>
            <a:off x="9359101" y="3133501"/>
            <a:ext cx="2166633" cy="21666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2ed40c17015_7_0"/>
          <p:cNvSpPr txBox="1">
            <a:spLocks noGrp="1"/>
          </p:cNvSpPr>
          <p:nvPr>
            <p:ph type="title"/>
          </p:nvPr>
        </p:nvSpPr>
        <p:spPr>
          <a:xfrm>
            <a:off x="609600" y="299531"/>
            <a:ext cx="10972800" cy="1143200"/>
          </a:xfrm>
          <a:prstGeom prst="rect">
            <a:avLst/>
          </a:prstGeom>
        </p:spPr>
        <p:txBody>
          <a:bodyPr spcFirstLastPara="1" vert="horz" wrap="square" lIns="121867" tIns="60933" rIns="121867" bIns="60933" rtlCol="0" anchor="ctr" anchorCtr="0">
            <a:normAutofit/>
          </a:bodyPr>
          <a:lstStyle/>
          <a:p>
            <a:pPr algn="ctr">
              <a:lnSpc>
                <a:spcPct val="100000"/>
              </a:lnSpc>
              <a:spcBef>
                <a:spcPts val="0"/>
              </a:spcBef>
            </a:pPr>
            <a:r>
              <a:rPr lang="en" dirty="0"/>
              <a:t>Surface Repricing Approach</a:t>
            </a:r>
            <a:endParaRPr dirty="0"/>
          </a:p>
        </p:txBody>
      </p:sp>
      <p:sp>
        <p:nvSpPr>
          <p:cNvPr id="452" name="Google Shape;452;g2ed40c17015_7_0"/>
          <p:cNvSpPr txBox="1">
            <a:spLocks noGrp="1"/>
          </p:cNvSpPr>
          <p:nvPr>
            <p:ph type="sldNum" idx="12"/>
          </p:nvPr>
        </p:nvSpPr>
        <p:spPr>
          <a:xfrm>
            <a:off x="544051" y="6264833"/>
            <a:ext cx="11582400" cy="365200"/>
          </a:xfrm>
          <a:prstGeom prst="rect">
            <a:avLst/>
          </a:prstGeom>
        </p:spPr>
        <p:txBody>
          <a:bodyPr spcFirstLastPara="1" vert="horz" wrap="square" lIns="121867" tIns="60933" rIns="121867" bIns="60933" rtlCol="0" anchor="t" anchorCtr="0">
            <a:normAutofit/>
          </a:bodyPr>
          <a:lstStyle/>
          <a:p>
            <a:pPr algn="ctr">
              <a:buClr>
                <a:srgbClr val="000000"/>
              </a:buClr>
              <a:buSzPct val="100000"/>
            </a:pPr>
            <a:fld id="{00000000-1234-1234-1234-123412341234}" type="slidenum">
              <a:rPr lang="en"/>
              <a:pPr algn="ctr">
                <a:buClr>
                  <a:srgbClr val="000000"/>
                </a:buClr>
                <a:buSzPct val="100000"/>
              </a:pPr>
              <a:t>19</a:t>
            </a:fld>
            <a:endParaRPr/>
          </a:p>
        </p:txBody>
      </p:sp>
      <p:grpSp>
        <p:nvGrpSpPr>
          <p:cNvPr id="453" name="Google Shape;453;g2ed40c17015_7_0"/>
          <p:cNvGrpSpPr/>
          <p:nvPr/>
        </p:nvGrpSpPr>
        <p:grpSpPr>
          <a:xfrm>
            <a:off x="980192" y="2958247"/>
            <a:ext cx="3677421" cy="1412388"/>
            <a:chOff x="943723" y="3783775"/>
            <a:chExt cx="2379900" cy="674450"/>
          </a:xfrm>
        </p:grpSpPr>
        <p:sp>
          <p:nvSpPr>
            <p:cNvPr id="454" name="Google Shape;454;g2ed40c17015_7_0"/>
            <p:cNvSpPr/>
            <p:nvPr/>
          </p:nvSpPr>
          <p:spPr>
            <a:xfrm>
              <a:off x="943723" y="3783775"/>
              <a:ext cx="2379900" cy="6744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455" name="Google Shape;455;g2ed40c17015_7_0"/>
            <p:cNvSpPr/>
            <p:nvPr/>
          </p:nvSpPr>
          <p:spPr>
            <a:xfrm>
              <a:off x="1632122" y="3783788"/>
              <a:ext cx="674400" cy="674400"/>
            </a:xfrm>
            <a:prstGeom prst="rtTriangle">
              <a:avLst/>
            </a:prstGeom>
            <a:solidFill>
              <a:srgbClr val="073763"/>
            </a:solidFill>
            <a:ln>
              <a:noFill/>
            </a:ln>
          </p:spPr>
          <p:txBody>
            <a:bodyPr spcFirstLastPara="1" wrap="square" lIns="121900" tIns="121900" rIns="121900" bIns="121900" anchor="ctr" anchorCtr="0">
              <a:noAutofit/>
            </a:bodyPr>
            <a:lstStyle/>
            <a:p>
              <a:endParaRPr sz="2400"/>
            </a:p>
          </p:txBody>
        </p:sp>
        <p:sp>
          <p:nvSpPr>
            <p:cNvPr id="456" name="Google Shape;456;g2ed40c17015_7_0"/>
            <p:cNvSpPr/>
            <p:nvPr/>
          </p:nvSpPr>
          <p:spPr>
            <a:xfrm>
              <a:off x="943723" y="3783788"/>
              <a:ext cx="687600" cy="674400"/>
            </a:xfrm>
            <a:prstGeom prst="rtTriangle">
              <a:avLst/>
            </a:prstGeom>
            <a:solidFill>
              <a:srgbClr val="073763"/>
            </a:solidFill>
            <a:ln>
              <a:noFill/>
            </a:ln>
          </p:spPr>
          <p:txBody>
            <a:bodyPr spcFirstLastPara="1" wrap="square" lIns="121900" tIns="121900" rIns="121900" bIns="121900" anchor="ctr" anchorCtr="0">
              <a:noAutofit/>
            </a:bodyPr>
            <a:lstStyle/>
            <a:p>
              <a:endParaRPr sz="2400"/>
            </a:p>
          </p:txBody>
        </p:sp>
        <p:sp>
          <p:nvSpPr>
            <p:cNvPr id="457" name="Google Shape;457;g2ed40c17015_7_0"/>
            <p:cNvSpPr/>
            <p:nvPr/>
          </p:nvSpPr>
          <p:spPr>
            <a:xfrm>
              <a:off x="1704725" y="3783825"/>
              <a:ext cx="1488600" cy="674400"/>
            </a:xfrm>
            <a:prstGeom prst="rect">
              <a:avLst/>
            </a:prstGeom>
            <a:solidFill>
              <a:srgbClr val="073763"/>
            </a:solidFill>
            <a:ln>
              <a:noFill/>
            </a:ln>
          </p:spPr>
          <p:txBody>
            <a:bodyPr spcFirstLastPara="1" wrap="square" lIns="121900" tIns="121900" rIns="121900" bIns="121900" anchor="t" anchorCtr="0">
              <a:noAutofit/>
            </a:bodyPr>
            <a:lstStyle/>
            <a:p>
              <a:r>
                <a:rPr lang="en" sz="2133">
                  <a:solidFill>
                    <a:srgbClr val="FFFFFF"/>
                  </a:solidFill>
                </a:rPr>
                <a:t>Our Goal</a:t>
              </a:r>
              <a:endParaRPr sz="2133">
                <a:solidFill>
                  <a:srgbClr val="FFFFFF"/>
                </a:solidFill>
              </a:endParaRPr>
            </a:p>
          </p:txBody>
        </p:sp>
      </p:grpSp>
      <p:grpSp>
        <p:nvGrpSpPr>
          <p:cNvPr id="458" name="Google Shape;458;g2ed40c17015_7_0"/>
          <p:cNvGrpSpPr/>
          <p:nvPr/>
        </p:nvGrpSpPr>
        <p:grpSpPr>
          <a:xfrm>
            <a:off x="980232" y="1523185"/>
            <a:ext cx="3677421" cy="1412388"/>
            <a:chOff x="943723" y="3098500"/>
            <a:chExt cx="2379900" cy="674450"/>
          </a:xfrm>
        </p:grpSpPr>
        <p:sp>
          <p:nvSpPr>
            <p:cNvPr id="459" name="Google Shape;459;g2ed40c17015_7_0"/>
            <p:cNvSpPr/>
            <p:nvPr/>
          </p:nvSpPr>
          <p:spPr>
            <a:xfrm>
              <a:off x="943723" y="3098500"/>
              <a:ext cx="2379900" cy="6744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460" name="Google Shape;460;g2ed40c17015_7_0"/>
            <p:cNvSpPr/>
            <p:nvPr/>
          </p:nvSpPr>
          <p:spPr>
            <a:xfrm>
              <a:off x="1632122" y="3098513"/>
              <a:ext cx="674400" cy="674400"/>
            </a:xfrm>
            <a:prstGeom prst="rtTriangle">
              <a:avLst/>
            </a:prstGeom>
            <a:solidFill>
              <a:srgbClr val="073763"/>
            </a:solidFill>
            <a:ln>
              <a:noFill/>
            </a:ln>
          </p:spPr>
          <p:txBody>
            <a:bodyPr spcFirstLastPara="1" wrap="square" lIns="121900" tIns="121900" rIns="121900" bIns="121900" anchor="ctr" anchorCtr="0">
              <a:noAutofit/>
            </a:bodyPr>
            <a:lstStyle/>
            <a:p>
              <a:endParaRPr sz="2400"/>
            </a:p>
          </p:txBody>
        </p:sp>
        <p:sp>
          <p:nvSpPr>
            <p:cNvPr id="461" name="Google Shape;461;g2ed40c17015_7_0"/>
            <p:cNvSpPr/>
            <p:nvPr/>
          </p:nvSpPr>
          <p:spPr>
            <a:xfrm>
              <a:off x="1704725" y="3098550"/>
              <a:ext cx="1488600" cy="674400"/>
            </a:xfrm>
            <a:prstGeom prst="rect">
              <a:avLst/>
            </a:prstGeom>
            <a:solidFill>
              <a:srgbClr val="073763"/>
            </a:solidFill>
            <a:ln>
              <a:noFill/>
            </a:ln>
          </p:spPr>
          <p:txBody>
            <a:bodyPr spcFirstLastPara="1" wrap="square" lIns="121900" tIns="121900" rIns="121900" bIns="121900" anchor="t" anchorCtr="0">
              <a:noAutofit/>
            </a:bodyPr>
            <a:lstStyle/>
            <a:p>
              <a:r>
                <a:rPr lang="en" sz="2133">
                  <a:solidFill>
                    <a:schemeClr val="lt1"/>
                  </a:solidFill>
                </a:rPr>
                <a:t>Current </a:t>
              </a:r>
              <a:r>
                <a:rPr lang="en" sz="2133">
                  <a:solidFill>
                    <a:srgbClr val="FFFFFF"/>
                  </a:solidFill>
                </a:rPr>
                <a:t>Microsoft Strategy</a:t>
              </a:r>
              <a:endParaRPr sz="2133">
                <a:solidFill>
                  <a:srgbClr val="FFFFFF"/>
                </a:solidFill>
              </a:endParaRPr>
            </a:p>
          </p:txBody>
        </p:sp>
      </p:grpSp>
      <p:grpSp>
        <p:nvGrpSpPr>
          <p:cNvPr id="462" name="Google Shape;462;g2ed40c17015_7_0"/>
          <p:cNvGrpSpPr/>
          <p:nvPr/>
        </p:nvGrpSpPr>
        <p:grpSpPr>
          <a:xfrm>
            <a:off x="4657578" y="1523274"/>
            <a:ext cx="7014359" cy="1381916"/>
            <a:chOff x="943723" y="3098500"/>
            <a:chExt cx="2379900" cy="674413"/>
          </a:xfrm>
        </p:grpSpPr>
        <p:sp>
          <p:nvSpPr>
            <p:cNvPr id="463" name="Google Shape;463;g2ed40c17015_7_0"/>
            <p:cNvSpPr/>
            <p:nvPr/>
          </p:nvSpPr>
          <p:spPr>
            <a:xfrm>
              <a:off x="943723" y="3098500"/>
              <a:ext cx="2379900" cy="674400"/>
            </a:xfrm>
            <a:prstGeom prst="rect">
              <a:avLst/>
            </a:prstGeom>
            <a:solidFill>
              <a:schemeClr val="lt2"/>
            </a:solidFill>
            <a:ln>
              <a:noFill/>
            </a:ln>
          </p:spPr>
          <p:txBody>
            <a:bodyPr spcFirstLastPara="1" wrap="square" lIns="121900" tIns="121900" rIns="121900" bIns="121900" anchor="ctr" anchorCtr="0">
              <a:noAutofit/>
            </a:bodyPr>
            <a:lstStyle/>
            <a:p>
              <a:endParaRPr sz="2400"/>
            </a:p>
          </p:txBody>
        </p:sp>
        <p:sp>
          <p:nvSpPr>
            <p:cNvPr id="464" name="Google Shape;464;g2ed40c17015_7_0"/>
            <p:cNvSpPr/>
            <p:nvPr/>
          </p:nvSpPr>
          <p:spPr>
            <a:xfrm>
              <a:off x="1632122" y="3098513"/>
              <a:ext cx="674400" cy="674400"/>
            </a:xfrm>
            <a:prstGeom prst="rtTriangle">
              <a:avLst/>
            </a:prstGeom>
            <a:solidFill>
              <a:schemeClr val="lt2"/>
            </a:solidFill>
            <a:ln>
              <a:noFill/>
            </a:ln>
          </p:spPr>
          <p:txBody>
            <a:bodyPr spcFirstLastPara="1" wrap="square" lIns="121900" tIns="121900" rIns="121900" bIns="121900" anchor="ctr" anchorCtr="0">
              <a:noAutofit/>
            </a:bodyPr>
            <a:lstStyle/>
            <a:p>
              <a:endParaRPr sz="2400"/>
            </a:p>
          </p:txBody>
        </p:sp>
        <p:sp>
          <p:nvSpPr>
            <p:cNvPr id="465" name="Google Shape;465;g2ed40c17015_7_0"/>
            <p:cNvSpPr/>
            <p:nvPr/>
          </p:nvSpPr>
          <p:spPr>
            <a:xfrm>
              <a:off x="996620" y="3098500"/>
              <a:ext cx="2086800" cy="674400"/>
            </a:xfrm>
            <a:prstGeom prst="rect">
              <a:avLst/>
            </a:prstGeom>
            <a:solidFill>
              <a:schemeClr val="lt2"/>
            </a:solidFill>
            <a:ln>
              <a:noFill/>
            </a:ln>
          </p:spPr>
          <p:txBody>
            <a:bodyPr spcFirstLastPara="1" wrap="square" lIns="121900" tIns="121900" rIns="121900" bIns="121900" anchor="t" anchorCtr="0">
              <a:noAutofit/>
            </a:bodyPr>
            <a:lstStyle/>
            <a:p>
              <a:r>
                <a:rPr lang="en" sz="2400">
                  <a:solidFill>
                    <a:srgbClr val="073763"/>
                  </a:solidFill>
                </a:rPr>
                <a:t>1 repricing event per year</a:t>
              </a:r>
              <a:endParaRPr sz="2400">
                <a:solidFill>
                  <a:srgbClr val="073763"/>
                </a:solidFill>
              </a:endParaRPr>
            </a:p>
          </p:txBody>
        </p:sp>
      </p:grpSp>
      <p:grpSp>
        <p:nvGrpSpPr>
          <p:cNvPr id="466" name="Google Shape;466;g2ed40c17015_7_0"/>
          <p:cNvGrpSpPr/>
          <p:nvPr/>
        </p:nvGrpSpPr>
        <p:grpSpPr>
          <a:xfrm>
            <a:off x="4657539" y="2943024"/>
            <a:ext cx="7014359" cy="1412309"/>
            <a:chOff x="943723" y="3098500"/>
            <a:chExt cx="2379900" cy="674413"/>
          </a:xfrm>
        </p:grpSpPr>
        <p:sp>
          <p:nvSpPr>
            <p:cNvPr id="467" name="Google Shape;467;g2ed40c17015_7_0"/>
            <p:cNvSpPr/>
            <p:nvPr/>
          </p:nvSpPr>
          <p:spPr>
            <a:xfrm>
              <a:off x="943723" y="3098500"/>
              <a:ext cx="2379900" cy="674400"/>
            </a:xfrm>
            <a:prstGeom prst="rect">
              <a:avLst/>
            </a:prstGeom>
            <a:solidFill>
              <a:schemeClr val="lt2"/>
            </a:solidFill>
            <a:ln>
              <a:noFill/>
            </a:ln>
          </p:spPr>
          <p:txBody>
            <a:bodyPr spcFirstLastPara="1" wrap="square" lIns="121900" tIns="121900" rIns="121900" bIns="121900" anchor="ctr" anchorCtr="0">
              <a:noAutofit/>
            </a:bodyPr>
            <a:lstStyle/>
            <a:p>
              <a:endParaRPr sz="2400"/>
            </a:p>
          </p:txBody>
        </p:sp>
        <p:sp>
          <p:nvSpPr>
            <p:cNvPr id="468" name="Google Shape;468;g2ed40c17015_7_0"/>
            <p:cNvSpPr/>
            <p:nvPr/>
          </p:nvSpPr>
          <p:spPr>
            <a:xfrm>
              <a:off x="1632122" y="3098513"/>
              <a:ext cx="674400" cy="674400"/>
            </a:xfrm>
            <a:prstGeom prst="rtTriangle">
              <a:avLst/>
            </a:prstGeom>
            <a:solidFill>
              <a:schemeClr val="lt2"/>
            </a:solidFill>
            <a:ln>
              <a:noFill/>
            </a:ln>
          </p:spPr>
          <p:txBody>
            <a:bodyPr spcFirstLastPara="1" wrap="square" lIns="121900" tIns="121900" rIns="121900" bIns="121900" anchor="ctr" anchorCtr="0">
              <a:noAutofit/>
            </a:bodyPr>
            <a:lstStyle/>
            <a:p>
              <a:endParaRPr sz="2400"/>
            </a:p>
          </p:txBody>
        </p:sp>
        <p:sp>
          <p:nvSpPr>
            <p:cNvPr id="469" name="Google Shape;469;g2ed40c17015_7_0"/>
            <p:cNvSpPr/>
            <p:nvPr/>
          </p:nvSpPr>
          <p:spPr>
            <a:xfrm>
              <a:off x="1004628" y="3098500"/>
              <a:ext cx="2234700" cy="674400"/>
            </a:xfrm>
            <a:prstGeom prst="rect">
              <a:avLst/>
            </a:prstGeom>
            <a:solidFill>
              <a:schemeClr val="lt2"/>
            </a:solidFill>
            <a:ln>
              <a:noFill/>
            </a:ln>
          </p:spPr>
          <p:txBody>
            <a:bodyPr spcFirstLastPara="1" wrap="square" lIns="121900" tIns="121900" rIns="121900" bIns="121900" anchor="t" anchorCtr="0">
              <a:noAutofit/>
            </a:bodyPr>
            <a:lstStyle/>
            <a:p>
              <a:r>
                <a:rPr lang="en" sz="2400">
                  <a:solidFill>
                    <a:srgbClr val="073763"/>
                  </a:solidFill>
                </a:rPr>
                <a:t>Balance revenue accretion and dilution</a:t>
              </a:r>
              <a:endParaRPr sz="2400">
                <a:solidFill>
                  <a:srgbClr val="073763"/>
                </a:solidFill>
              </a:endParaRPr>
            </a:p>
          </p:txBody>
        </p:sp>
      </p:grpSp>
      <p:grpSp>
        <p:nvGrpSpPr>
          <p:cNvPr id="470" name="Google Shape;470;g2ed40c17015_7_0"/>
          <p:cNvGrpSpPr/>
          <p:nvPr/>
        </p:nvGrpSpPr>
        <p:grpSpPr>
          <a:xfrm>
            <a:off x="980263" y="4393278"/>
            <a:ext cx="3677604" cy="1412389"/>
            <a:chOff x="943723" y="3783775"/>
            <a:chExt cx="2447602" cy="674450"/>
          </a:xfrm>
        </p:grpSpPr>
        <p:sp>
          <p:nvSpPr>
            <p:cNvPr id="471" name="Google Shape;471;g2ed40c17015_7_0"/>
            <p:cNvSpPr/>
            <p:nvPr/>
          </p:nvSpPr>
          <p:spPr>
            <a:xfrm>
              <a:off x="943723" y="3783775"/>
              <a:ext cx="2379900" cy="6744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472" name="Google Shape;472;g2ed40c17015_7_0"/>
            <p:cNvSpPr/>
            <p:nvPr/>
          </p:nvSpPr>
          <p:spPr>
            <a:xfrm>
              <a:off x="1632122" y="3783788"/>
              <a:ext cx="674400" cy="674400"/>
            </a:xfrm>
            <a:prstGeom prst="rtTriangle">
              <a:avLst/>
            </a:prstGeom>
            <a:solidFill>
              <a:srgbClr val="073763"/>
            </a:solidFill>
            <a:ln>
              <a:noFill/>
            </a:ln>
          </p:spPr>
          <p:txBody>
            <a:bodyPr spcFirstLastPara="1" wrap="square" lIns="121900" tIns="121900" rIns="121900" bIns="121900" anchor="ctr" anchorCtr="0">
              <a:noAutofit/>
            </a:bodyPr>
            <a:lstStyle/>
            <a:p>
              <a:endParaRPr sz="2400"/>
            </a:p>
          </p:txBody>
        </p:sp>
        <p:sp>
          <p:nvSpPr>
            <p:cNvPr id="473" name="Google Shape;473;g2ed40c17015_7_0"/>
            <p:cNvSpPr/>
            <p:nvPr/>
          </p:nvSpPr>
          <p:spPr>
            <a:xfrm>
              <a:off x="943723" y="3783788"/>
              <a:ext cx="687600" cy="674400"/>
            </a:xfrm>
            <a:prstGeom prst="rtTriangle">
              <a:avLst/>
            </a:prstGeom>
            <a:solidFill>
              <a:srgbClr val="073763"/>
            </a:solidFill>
            <a:ln>
              <a:noFill/>
            </a:ln>
          </p:spPr>
          <p:txBody>
            <a:bodyPr spcFirstLastPara="1" wrap="square" lIns="121900" tIns="121900" rIns="121900" bIns="121900" anchor="ctr" anchorCtr="0">
              <a:noAutofit/>
            </a:bodyPr>
            <a:lstStyle/>
            <a:p>
              <a:endParaRPr sz="2400"/>
            </a:p>
          </p:txBody>
        </p:sp>
        <p:sp>
          <p:nvSpPr>
            <p:cNvPr id="474" name="Google Shape;474;g2ed40c17015_7_0"/>
            <p:cNvSpPr/>
            <p:nvPr/>
          </p:nvSpPr>
          <p:spPr>
            <a:xfrm>
              <a:off x="1704725" y="3783825"/>
              <a:ext cx="1686600" cy="674400"/>
            </a:xfrm>
            <a:prstGeom prst="rect">
              <a:avLst/>
            </a:prstGeom>
            <a:solidFill>
              <a:srgbClr val="073763"/>
            </a:solidFill>
            <a:ln>
              <a:noFill/>
            </a:ln>
          </p:spPr>
          <p:txBody>
            <a:bodyPr spcFirstLastPara="1" wrap="square" lIns="121900" tIns="121900" rIns="121900" bIns="121900" anchor="t" anchorCtr="0">
              <a:noAutofit/>
            </a:bodyPr>
            <a:lstStyle/>
            <a:p>
              <a:r>
                <a:rPr lang="en" sz="2133">
                  <a:solidFill>
                    <a:srgbClr val="FFFFFF"/>
                  </a:solidFill>
                </a:rPr>
                <a:t>Our</a:t>
              </a:r>
              <a:endParaRPr sz="2133">
                <a:solidFill>
                  <a:srgbClr val="FFFFFF"/>
                </a:solidFill>
              </a:endParaRPr>
            </a:p>
            <a:p>
              <a:r>
                <a:rPr lang="en" sz="2133">
                  <a:solidFill>
                    <a:srgbClr val="FFFFFF"/>
                  </a:solidFill>
                </a:rPr>
                <a:t>Recommendation</a:t>
              </a:r>
              <a:endParaRPr sz="2133">
                <a:solidFill>
                  <a:srgbClr val="FFFFFF"/>
                </a:solidFill>
              </a:endParaRPr>
            </a:p>
          </p:txBody>
        </p:sp>
      </p:grpSp>
      <p:grpSp>
        <p:nvGrpSpPr>
          <p:cNvPr id="475" name="Google Shape;475;g2ed40c17015_7_0"/>
          <p:cNvGrpSpPr/>
          <p:nvPr/>
        </p:nvGrpSpPr>
        <p:grpSpPr>
          <a:xfrm>
            <a:off x="4657539" y="4387099"/>
            <a:ext cx="7014359" cy="1412309"/>
            <a:chOff x="943723" y="3783775"/>
            <a:chExt cx="2379900" cy="674413"/>
          </a:xfrm>
        </p:grpSpPr>
        <p:sp>
          <p:nvSpPr>
            <p:cNvPr id="476" name="Google Shape;476;g2ed40c17015_7_0"/>
            <p:cNvSpPr/>
            <p:nvPr/>
          </p:nvSpPr>
          <p:spPr>
            <a:xfrm>
              <a:off x="943723" y="3783775"/>
              <a:ext cx="2379900" cy="674400"/>
            </a:xfrm>
            <a:prstGeom prst="rect">
              <a:avLst/>
            </a:prstGeom>
            <a:solidFill>
              <a:schemeClr val="lt2"/>
            </a:solidFill>
            <a:ln>
              <a:noFill/>
            </a:ln>
          </p:spPr>
          <p:txBody>
            <a:bodyPr spcFirstLastPara="1" wrap="square" lIns="121900" tIns="121900" rIns="121900" bIns="121900" anchor="ctr" anchorCtr="0">
              <a:noAutofit/>
            </a:bodyPr>
            <a:lstStyle/>
            <a:p>
              <a:endParaRPr sz="2400"/>
            </a:p>
          </p:txBody>
        </p:sp>
        <p:sp>
          <p:nvSpPr>
            <p:cNvPr id="477" name="Google Shape;477;g2ed40c17015_7_0"/>
            <p:cNvSpPr/>
            <p:nvPr/>
          </p:nvSpPr>
          <p:spPr>
            <a:xfrm>
              <a:off x="1632122" y="3783788"/>
              <a:ext cx="674400" cy="674400"/>
            </a:xfrm>
            <a:prstGeom prst="rtTriangle">
              <a:avLst/>
            </a:prstGeom>
            <a:solidFill>
              <a:schemeClr val="lt2"/>
            </a:solidFill>
            <a:ln>
              <a:noFill/>
            </a:ln>
          </p:spPr>
          <p:txBody>
            <a:bodyPr spcFirstLastPara="1" wrap="square" lIns="121900" tIns="121900" rIns="121900" bIns="121900" anchor="ctr" anchorCtr="0">
              <a:noAutofit/>
            </a:bodyPr>
            <a:lstStyle/>
            <a:p>
              <a:endParaRPr sz="2400"/>
            </a:p>
          </p:txBody>
        </p:sp>
        <p:sp>
          <p:nvSpPr>
            <p:cNvPr id="478" name="Google Shape;478;g2ed40c17015_7_0"/>
            <p:cNvSpPr/>
            <p:nvPr/>
          </p:nvSpPr>
          <p:spPr>
            <a:xfrm>
              <a:off x="943723" y="3783788"/>
              <a:ext cx="687600" cy="674400"/>
            </a:xfrm>
            <a:prstGeom prst="rtTriangle">
              <a:avLst/>
            </a:prstGeom>
            <a:solidFill>
              <a:schemeClr val="lt2"/>
            </a:solidFill>
            <a:ln>
              <a:noFill/>
            </a:ln>
          </p:spPr>
          <p:txBody>
            <a:bodyPr spcFirstLastPara="1" wrap="square" lIns="121900" tIns="121900" rIns="121900" bIns="121900" anchor="ctr" anchorCtr="0">
              <a:noAutofit/>
            </a:bodyPr>
            <a:lstStyle/>
            <a:p>
              <a:endParaRPr sz="2400"/>
            </a:p>
          </p:txBody>
        </p:sp>
        <p:sp>
          <p:nvSpPr>
            <p:cNvPr id="479" name="Google Shape;479;g2ed40c17015_7_0"/>
            <p:cNvSpPr/>
            <p:nvPr/>
          </p:nvSpPr>
          <p:spPr>
            <a:xfrm>
              <a:off x="1016640" y="3783775"/>
              <a:ext cx="2286600" cy="674400"/>
            </a:xfrm>
            <a:prstGeom prst="rect">
              <a:avLst/>
            </a:prstGeom>
            <a:solidFill>
              <a:schemeClr val="lt2"/>
            </a:solidFill>
            <a:ln>
              <a:noFill/>
            </a:ln>
          </p:spPr>
          <p:txBody>
            <a:bodyPr spcFirstLastPara="1" wrap="square" lIns="121900" tIns="121900" rIns="121900" bIns="121900" anchor="t" anchorCtr="0">
              <a:noAutofit/>
            </a:bodyPr>
            <a:lstStyle/>
            <a:p>
              <a:r>
                <a:rPr lang="en" sz="2400" dirty="0">
                  <a:solidFill>
                    <a:srgbClr val="073763"/>
                  </a:solidFill>
                </a:rPr>
                <a:t>Select the optimal exchange rate (the balanced exchange rate over the forecasted period) to price the Surface</a:t>
              </a:r>
              <a:endParaRPr sz="2400" dirty="0">
                <a:solidFill>
                  <a:srgbClr val="073763"/>
                </a:solidFill>
              </a:endParaRPr>
            </a:p>
          </p:txBody>
        </p:sp>
      </p:grpSp>
      <p:pic>
        <p:nvPicPr>
          <p:cNvPr id="480" name="Google Shape;480;g2ed40c17015_7_0"/>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481" name="Google Shape;481;g2ed40c17015_7_0"/>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482" name="Google Shape;482;g2ed40c17015_7_0"/>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483" name="Google Shape;483;g2ed40c17015_7_0"/>
          <p:cNvPicPr preferRelativeResize="0"/>
          <p:nvPr/>
        </p:nvPicPr>
        <p:blipFill>
          <a:blip r:embed="rId4">
            <a:alphaModFix/>
          </a:blip>
          <a:stretch>
            <a:fillRect/>
          </a:stretch>
        </p:blipFill>
        <p:spPr>
          <a:xfrm>
            <a:off x="1283175" y="1796157"/>
            <a:ext cx="707012" cy="805559"/>
          </a:xfrm>
          <a:prstGeom prst="rect">
            <a:avLst/>
          </a:prstGeom>
          <a:noFill/>
          <a:ln>
            <a:noFill/>
          </a:ln>
        </p:spPr>
      </p:pic>
      <p:pic>
        <p:nvPicPr>
          <p:cNvPr id="484" name="Google Shape;484;g2ed40c17015_7_0"/>
          <p:cNvPicPr preferRelativeResize="0"/>
          <p:nvPr/>
        </p:nvPicPr>
        <p:blipFill>
          <a:blip r:embed="rId5">
            <a:alphaModFix/>
          </a:blip>
          <a:stretch>
            <a:fillRect/>
          </a:stretch>
        </p:blipFill>
        <p:spPr>
          <a:xfrm>
            <a:off x="1256510" y="3155805"/>
            <a:ext cx="707012" cy="805559"/>
          </a:xfrm>
          <a:prstGeom prst="rect">
            <a:avLst/>
          </a:prstGeom>
          <a:noFill/>
          <a:ln>
            <a:noFill/>
          </a:ln>
        </p:spPr>
      </p:pic>
      <p:pic>
        <p:nvPicPr>
          <p:cNvPr id="485" name="Google Shape;485;g2ed40c17015_7_0"/>
          <p:cNvPicPr preferRelativeResize="0"/>
          <p:nvPr/>
        </p:nvPicPr>
        <p:blipFill>
          <a:blip r:embed="rId6">
            <a:alphaModFix/>
          </a:blip>
          <a:stretch>
            <a:fillRect/>
          </a:stretch>
        </p:blipFill>
        <p:spPr>
          <a:xfrm>
            <a:off x="1307129" y="4604554"/>
            <a:ext cx="707012" cy="8055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ed40c17015_0_14"/>
          <p:cNvSpPr txBox="1"/>
          <p:nvPr/>
        </p:nvSpPr>
        <p:spPr>
          <a:xfrm>
            <a:off x="3750083" y="2988813"/>
            <a:ext cx="2464000" cy="1169496"/>
          </a:xfrm>
          <a:prstGeom prst="rect">
            <a:avLst/>
          </a:prstGeom>
          <a:noFill/>
          <a:ln>
            <a:noFill/>
          </a:ln>
        </p:spPr>
        <p:txBody>
          <a:bodyPr spcFirstLastPara="1" wrap="square" lIns="121867" tIns="60933" rIns="121867" bIns="60933" anchor="t" anchorCtr="0">
            <a:spAutoFit/>
          </a:bodyPr>
          <a:lstStyle/>
          <a:p>
            <a:pPr>
              <a:buClr>
                <a:srgbClr val="000000"/>
              </a:buClr>
              <a:buSzPts val="1200"/>
            </a:pPr>
            <a:r>
              <a:rPr lang="en" sz="1600">
                <a:solidFill>
                  <a:schemeClr val="dk1"/>
                </a:solidFill>
                <a:latin typeface="Cambria"/>
                <a:ea typeface="Cambria"/>
                <a:cs typeface="Cambria"/>
                <a:sym typeface="Cambria"/>
              </a:rPr>
              <a:t>Luis Hernandez</a:t>
            </a:r>
            <a:endParaRPr sz="1867">
              <a:solidFill>
                <a:schemeClr val="dk1"/>
              </a:solidFill>
              <a:latin typeface="Arial"/>
              <a:ea typeface="Arial"/>
              <a:cs typeface="Arial"/>
              <a:sym typeface="Arial"/>
            </a:endParaRPr>
          </a:p>
          <a:p>
            <a:pPr>
              <a:buClr>
                <a:srgbClr val="000000"/>
              </a:buClr>
              <a:buSzPts val="1200"/>
            </a:pPr>
            <a:r>
              <a:rPr lang="en" sz="1600" i="1">
                <a:solidFill>
                  <a:schemeClr val="dk1"/>
                </a:solidFill>
                <a:latin typeface="Cambria"/>
                <a:ea typeface="Cambria"/>
                <a:cs typeface="Cambria"/>
                <a:sym typeface="Cambria"/>
              </a:rPr>
              <a:t>MSF ‘25</a:t>
            </a:r>
            <a:endParaRPr sz="1600">
              <a:solidFill>
                <a:schemeClr val="dk1"/>
              </a:solidFill>
              <a:latin typeface="Cambria"/>
              <a:ea typeface="Cambria"/>
              <a:cs typeface="Cambria"/>
              <a:sym typeface="Cambria"/>
            </a:endParaRPr>
          </a:p>
          <a:p>
            <a:pPr>
              <a:buClr>
                <a:srgbClr val="000000"/>
              </a:buClr>
            </a:pPr>
            <a:r>
              <a:rPr lang="en" sz="1200">
                <a:solidFill>
                  <a:schemeClr val="dk1"/>
                </a:solidFill>
              </a:rPr>
              <a:t>- Associate, Morgan Stanley</a:t>
            </a:r>
            <a:endParaRPr sz="1200">
              <a:solidFill>
                <a:schemeClr val="dk1"/>
              </a:solidFill>
            </a:endParaRPr>
          </a:p>
          <a:p>
            <a:pPr>
              <a:buClr>
                <a:srgbClr val="000000"/>
              </a:buClr>
            </a:pPr>
            <a:r>
              <a:rPr lang="en" sz="1200">
                <a:solidFill>
                  <a:schemeClr val="dk1"/>
                </a:solidFill>
              </a:rPr>
              <a:t>- Bachelor’s in Financial Economics, Spring Hill College</a:t>
            </a:r>
            <a:endParaRPr sz="1200">
              <a:solidFill>
                <a:schemeClr val="dk1"/>
              </a:solidFill>
              <a:latin typeface="Cambria"/>
              <a:ea typeface="Cambria"/>
              <a:cs typeface="Cambria"/>
              <a:sym typeface="Cambria"/>
            </a:endParaRPr>
          </a:p>
        </p:txBody>
      </p:sp>
      <p:sp>
        <p:nvSpPr>
          <p:cNvPr id="75" name="Google Shape;75;g2ed40c17015_0_14" descr="Image result for georgetown university"/>
          <p:cNvSpPr/>
          <p:nvPr/>
        </p:nvSpPr>
        <p:spPr>
          <a:xfrm>
            <a:off x="1587500" y="809379"/>
            <a:ext cx="304800" cy="228800"/>
          </a:xfrm>
          <a:prstGeom prst="rect">
            <a:avLst/>
          </a:prstGeom>
          <a:noFill/>
          <a:ln>
            <a:noFill/>
          </a:ln>
        </p:spPr>
        <p:txBody>
          <a:bodyPr spcFirstLastPara="1" wrap="square" lIns="91400" tIns="45700" rIns="91400" bIns="45700" anchor="t"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76" name="Google Shape;76;g2ed40c17015_0_14"/>
          <p:cNvSpPr txBox="1"/>
          <p:nvPr/>
        </p:nvSpPr>
        <p:spPr>
          <a:xfrm>
            <a:off x="1636563" y="4145669"/>
            <a:ext cx="2127200" cy="307722"/>
          </a:xfrm>
          <a:prstGeom prst="rect">
            <a:avLst/>
          </a:prstGeom>
          <a:noFill/>
          <a:ln>
            <a:noFill/>
          </a:ln>
        </p:spPr>
        <p:txBody>
          <a:bodyPr spcFirstLastPara="1" wrap="square" lIns="121867" tIns="60933" rIns="121867" bIns="60933" anchor="t" anchorCtr="0">
            <a:spAutoFit/>
          </a:bodyPr>
          <a:lstStyle/>
          <a:p>
            <a:pPr algn="ctr">
              <a:buClr>
                <a:srgbClr val="000000"/>
              </a:buClr>
              <a:buSzPts val="900"/>
            </a:pPr>
            <a:r>
              <a:rPr lang="en" sz="1200">
                <a:solidFill>
                  <a:schemeClr val="dk1"/>
                </a:solidFill>
                <a:latin typeface="Cambria"/>
                <a:ea typeface="Cambria"/>
                <a:cs typeface="Cambria"/>
                <a:sym typeface="Cambria"/>
              </a:rPr>
              <a:t>lah163@georgetown.edu</a:t>
            </a:r>
            <a:endParaRPr sz="1867">
              <a:solidFill>
                <a:schemeClr val="dk1"/>
              </a:solidFill>
              <a:latin typeface="Arial"/>
              <a:ea typeface="Arial"/>
              <a:cs typeface="Arial"/>
              <a:sym typeface="Arial"/>
            </a:endParaRPr>
          </a:p>
        </p:txBody>
      </p:sp>
      <p:sp>
        <p:nvSpPr>
          <p:cNvPr id="77" name="Google Shape;77;g2ed40c17015_0_14"/>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78" name="Google Shape;78;g2ed40c17015_0_14"/>
          <p:cNvSpPr/>
          <p:nvPr/>
        </p:nvSpPr>
        <p:spPr>
          <a:xfrm>
            <a:off x="0" y="4953015"/>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79" name="Google Shape;79;g2ed40c17015_0_14"/>
          <p:cNvSpPr txBox="1"/>
          <p:nvPr/>
        </p:nvSpPr>
        <p:spPr>
          <a:xfrm>
            <a:off x="933668" y="279403"/>
            <a:ext cx="10344000" cy="779711"/>
          </a:xfrm>
          <a:prstGeom prst="rect">
            <a:avLst/>
          </a:prstGeom>
          <a:noFill/>
          <a:ln>
            <a:noFill/>
          </a:ln>
        </p:spPr>
        <p:txBody>
          <a:bodyPr spcFirstLastPara="1" wrap="square" lIns="121867" tIns="60933" rIns="121867" bIns="60933" anchor="t" anchorCtr="0">
            <a:spAutoFit/>
          </a:bodyPr>
          <a:lstStyle/>
          <a:p>
            <a:pPr>
              <a:buClr>
                <a:srgbClr val="000000"/>
              </a:buClr>
              <a:buSzPts val="3200"/>
            </a:pPr>
            <a:r>
              <a:rPr lang="en" sz="4267">
                <a:solidFill>
                  <a:srgbClr val="2C3E50"/>
                </a:solidFill>
                <a:latin typeface="Calibri"/>
                <a:ea typeface="Calibri"/>
                <a:cs typeface="Calibri"/>
                <a:sym typeface="Calibri"/>
              </a:rPr>
              <a:t>GEORGETOWN MSF </a:t>
            </a:r>
            <a:r>
              <a:rPr lang="en" sz="4267">
                <a:solidFill>
                  <a:srgbClr val="7F7F7F"/>
                </a:solidFill>
                <a:latin typeface="Calibri"/>
                <a:ea typeface="Calibri"/>
                <a:cs typeface="Calibri"/>
                <a:sym typeface="Calibri"/>
              </a:rPr>
              <a:t>CONSULTING TEAM</a:t>
            </a:r>
            <a:endParaRPr sz="4267">
              <a:solidFill>
                <a:srgbClr val="2C3E50"/>
              </a:solidFill>
              <a:latin typeface="Calibri"/>
              <a:ea typeface="Calibri"/>
              <a:cs typeface="Calibri"/>
              <a:sym typeface="Calibri"/>
            </a:endParaRPr>
          </a:p>
        </p:txBody>
      </p:sp>
      <p:sp>
        <p:nvSpPr>
          <p:cNvPr id="80" name="Google Shape;80;g2ed40c17015_0_14"/>
          <p:cNvSpPr txBox="1"/>
          <p:nvPr/>
        </p:nvSpPr>
        <p:spPr>
          <a:xfrm>
            <a:off x="711200" y="6338688"/>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81" name="Google Shape;81;g2ed40c17015_0_14"/>
          <p:cNvSpPr txBox="1"/>
          <p:nvPr/>
        </p:nvSpPr>
        <p:spPr>
          <a:xfrm>
            <a:off x="1605104" y="2496260"/>
            <a:ext cx="1798800" cy="410379"/>
          </a:xfrm>
          <a:prstGeom prst="rect">
            <a:avLst/>
          </a:prstGeom>
          <a:noFill/>
          <a:ln>
            <a:noFill/>
          </a:ln>
        </p:spPr>
        <p:txBody>
          <a:bodyPr spcFirstLastPara="1" wrap="square" lIns="121867" tIns="60933" rIns="121867" bIns="60933" anchor="t" anchorCtr="0">
            <a:spAutoFit/>
          </a:bodyPr>
          <a:lstStyle/>
          <a:p>
            <a:pPr>
              <a:buClr>
                <a:srgbClr val="000000"/>
              </a:buClr>
              <a:buSzPts val="1400"/>
            </a:pPr>
            <a:endParaRPr sz="1867">
              <a:solidFill>
                <a:srgbClr val="000000"/>
              </a:solidFill>
              <a:latin typeface="Arial"/>
              <a:ea typeface="Arial"/>
              <a:cs typeface="Arial"/>
              <a:sym typeface="Arial"/>
            </a:endParaRPr>
          </a:p>
        </p:txBody>
      </p:sp>
      <p:sp>
        <p:nvSpPr>
          <p:cNvPr id="82" name="Google Shape;82;g2ed40c17015_0_14"/>
          <p:cNvSpPr txBox="1"/>
          <p:nvPr/>
        </p:nvSpPr>
        <p:spPr>
          <a:xfrm>
            <a:off x="3717243" y="1346885"/>
            <a:ext cx="2464000" cy="1354162"/>
          </a:xfrm>
          <a:prstGeom prst="rect">
            <a:avLst/>
          </a:prstGeom>
          <a:noFill/>
          <a:ln>
            <a:noFill/>
          </a:ln>
        </p:spPr>
        <p:txBody>
          <a:bodyPr spcFirstLastPara="1" wrap="square" lIns="121867" tIns="60933" rIns="121867" bIns="60933" anchor="t" anchorCtr="0">
            <a:spAutoFit/>
          </a:bodyPr>
          <a:lstStyle/>
          <a:p>
            <a:r>
              <a:rPr lang="en" sz="1600">
                <a:solidFill>
                  <a:schemeClr val="dk1"/>
                </a:solidFill>
                <a:latin typeface="Cambria"/>
                <a:ea typeface="Cambria"/>
                <a:cs typeface="Cambria"/>
                <a:sym typeface="Cambria"/>
              </a:rPr>
              <a:t>Sameer Shaik</a:t>
            </a:r>
            <a:endParaRPr sz="1867">
              <a:solidFill>
                <a:schemeClr val="dk1"/>
              </a:solidFill>
              <a:latin typeface="Arial"/>
              <a:ea typeface="Arial"/>
              <a:cs typeface="Arial"/>
              <a:sym typeface="Arial"/>
            </a:endParaRPr>
          </a:p>
          <a:p>
            <a:pPr>
              <a:buClr>
                <a:srgbClr val="000000"/>
              </a:buClr>
              <a:buSzPts val="1200"/>
            </a:pPr>
            <a:r>
              <a:rPr lang="en" sz="1600" i="1">
                <a:solidFill>
                  <a:schemeClr val="dk1"/>
                </a:solidFill>
                <a:latin typeface="Cambria"/>
                <a:ea typeface="Cambria"/>
                <a:cs typeface="Cambria"/>
                <a:sym typeface="Cambria"/>
              </a:rPr>
              <a:t>MSF ‘25</a:t>
            </a:r>
            <a:endParaRPr sz="1600">
              <a:solidFill>
                <a:schemeClr val="dk1"/>
              </a:solidFill>
              <a:latin typeface="Cambria"/>
              <a:ea typeface="Cambria"/>
              <a:cs typeface="Cambria"/>
              <a:sym typeface="Cambria"/>
            </a:endParaRPr>
          </a:p>
          <a:p>
            <a:r>
              <a:rPr lang="en" sz="1200">
                <a:solidFill>
                  <a:schemeClr val="dk1"/>
                </a:solidFill>
              </a:rPr>
              <a:t>- Management and HR Experience</a:t>
            </a:r>
            <a:endParaRPr sz="1200">
              <a:solidFill>
                <a:schemeClr val="dk1"/>
              </a:solidFill>
            </a:endParaRPr>
          </a:p>
          <a:p>
            <a:r>
              <a:rPr lang="en" sz="1200">
                <a:solidFill>
                  <a:schemeClr val="dk1"/>
                </a:solidFill>
              </a:rPr>
              <a:t>- MS in Management, Babson College</a:t>
            </a:r>
            <a:endParaRPr sz="1200">
              <a:solidFill>
                <a:schemeClr val="dk1"/>
              </a:solidFill>
              <a:latin typeface="Cambria"/>
              <a:ea typeface="Cambria"/>
              <a:cs typeface="Cambria"/>
              <a:sym typeface="Cambria"/>
            </a:endParaRPr>
          </a:p>
        </p:txBody>
      </p:sp>
      <p:sp>
        <p:nvSpPr>
          <p:cNvPr id="83" name="Google Shape;83;g2ed40c17015_0_14"/>
          <p:cNvSpPr txBox="1"/>
          <p:nvPr/>
        </p:nvSpPr>
        <p:spPr>
          <a:xfrm>
            <a:off x="1682532" y="2496867"/>
            <a:ext cx="2240000" cy="307722"/>
          </a:xfrm>
          <a:prstGeom prst="rect">
            <a:avLst/>
          </a:prstGeom>
          <a:noFill/>
          <a:ln>
            <a:noFill/>
          </a:ln>
        </p:spPr>
        <p:txBody>
          <a:bodyPr spcFirstLastPara="1" wrap="square" lIns="121867" tIns="60933" rIns="121867" bIns="60933" anchor="t" anchorCtr="0">
            <a:spAutoFit/>
          </a:bodyPr>
          <a:lstStyle/>
          <a:p>
            <a:pPr algn="ctr">
              <a:buClr>
                <a:srgbClr val="000000"/>
              </a:buClr>
              <a:buSzPts val="900"/>
            </a:pPr>
            <a:r>
              <a:rPr lang="en" sz="1200">
                <a:solidFill>
                  <a:schemeClr val="dk1"/>
                </a:solidFill>
                <a:latin typeface="Cambria"/>
                <a:ea typeface="Cambria"/>
                <a:cs typeface="Cambria"/>
                <a:sym typeface="Cambria"/>
              </a:rPr>
              <a:t>ss5055@georgetown.edu</a:t>
            </a:r>
            <a:endParaRPr sz="1867">
              <a:solidFill>
                <a:schemeClr val="dk1"/>
              </a:solidFill>
              <a:latin typeface="Arial"/>
              <a:ea typeface="Arial"/>
              <a:cs typeface="Arial"/>
              <a:sym typeface="Arial"/>
            </a:endParaRPr>
          </a:p>
        </p:txBody>
      </p:sp>
      <p:sp>
        <p:nvSpPr>
          <p:cNvPr id="84" name="Google Shape;84;g2ed40c17015_0_14"/>
          <p:cNvSpPr txBox="1"/>
          <p:nvPr/>
        </p:nvSpPr>
        <p:spPr>
          <a:xfrm>
            <a:off x="3717237" y="4539089"/>
            <a:ext cx="2464000" cy="1354162"/>
          </a:xfrm>
          <a:prstGeom prst="rect">
            <a:avLst/>
          </a:prstGeom>
          <a:noFill/>
          <a:ln>
            <a:noFill/>
          </a:ln>
        </p:spPr>
        <p:txBody>
          <a:bodyPr spcFirstLastPara="1" wrap="square" lIns="121867" tIns="60933" rIns="121867" bIns="60933" anchor="t" anchorCtr="0">
            <a:spAutoFit/>
          </a:bodyPr>
          <a:lstStyle/>
          <a:p>
            <a:pPr>
              <a:buClr>
                <a:srgbClr val="000000"/>
              </a:buClr>
              <a:buSzPts val="1200"/>
            </a:pPr>
            <a:r>
              <a:rPr lang="en" sz="1600">
                <a:solidFill>
                  <a:schemeClr val="dk1"/>
                </a:solidFill>
                <a:latin typeface="Cambria"/>
                <a:ea typeface="Cambria"/>
                <a:cs typeface="Cambria"/>
                <a:sym typeface="Cambria"/>
              </a:rPr>
              <a:t>Emily Lin</a:t>
            </a:r>
            <a:endParaRPr sz="1867">
              <a:solidFill>
                <a:schemeClr val="dk1"/>
              </a:solidFill>
              <a:latin typeface="Arial"/>
              <a:ea typeface="Arial"/>
              <a:cs typeface="Arial"/>
              <a:sym typeface="Arial"/>
            </a:endParaRPr>
          </a:p>
          <a:p>
            <a:pPr>
              <a:buClr>
                <a:srgbClr val="000000"/>
              </a:buClr>
              <a:buSzPts val="1200"/>
            </a:pPr>
            <a:r>
              <a:rPr lang="en" sz="1600" i="1">
                <a:solidFill>
                  <a:schemeClr val="dk1"/>
                </a:solidFill>
                <a:latin typeface="Cambria"/>
                <a:ea typeface="Cambria"/>
                <a:cs typeface="Cambria"/>
                <a:sym typeface="Cambria"/>
              </a:rPr>
              <a:t>MSF ‘25</a:t>
            </a:r>
            <a:endParaRPr sz="1200">
              <a:solidFill>
                <a:schemeClr val="dk1"/>
              </a:solidFill>
              <a:latin typeface="Cambria"/>
              <a:ea typeface="Cambria"/>
              <a:cs typeface="Cambria"/>
              <a:sym typeface="Cambria"/>
            </a:endParaRPr>
          </a:p>
          <a:p>
            <a:pPr>
              <a:buClr>
                <a:srgbClr val="000000"/>
              </a:buClr>
            </a:pPr>
            <a:r>
              <a:rPr lang="en" sz="1200">
                <a:solidFill>
                  <a:schemeClr val="dk1"/>
                </a:solidFill>
              </a:rPr>
              <a:t>- Compliance Analyst, Webull Financial</a:t>
            </a:r>
            <a:endParaRPr sz="1200">
              <a:solidFill>
                <a:schemeClr val="dk1"/>
              </a:solidFill>
            </a:endParaRPr>
          </a:p>
          <a:p>
            <a:pPr>
              <a:buClr>
                <a:srgbClr val="000000"/>
              </a:buClr>
            </a:pPr>
            <a:r>
              <a:rPr lang="en" sz="1200">
                <a:solidFill>
                  <a:schemeClr val="dk1"/>
                </a:solidFill>
              </a:rPr>
              <a:t>- Bachelor’s in Economics, New York University</a:t>
            </a:r>
            <a:endParaRPr sz="1200">
              <a:solidFill>
                <a:schemeClr val="dk1"/>
              </a:solidFill>
              <a:latin typeface="Cambria"/>
              <a:ea typeface="Cambria"/>
              <a:cs typeface="Cambria"/>
              <a:sym typeface="Cambria"/>
            </a:endParaRPr>
          </a:p>
        </p:txBody>
      </p:sp>
      <p:sp>
        <p:nvSpPr>
          <p:cNvPr id="85" name="Google Shape;85;g2ed40c17015_0_14"/>
          <p:cNvSpPr txBox="1"/>
          <p:nvPr/>
        </p:nvSpPr>
        <p:spPr>
          <a:xfrm>
            <a:off x="1610285" y="5695945"/>
            <a:ext cx="1956400" cy="307722"/>
          </a:xfrm>
          <a:prstGeom prst="rect">
            <a:avLst/>
          </a:prstGeom>
          <a:noFill/>
          <a:ln>
            <a:noFill/>
          </a:ln>
        </p:spPr>
        <p:txBody>
          <a:bodyPr spcFirstLastPara="1" wrap="square" lIns="121867" tIns="60933" rIns="121867" bIns="60933" anchor="t" anchorCtr="0">
            <a:spAutoFit/>
          </a:bodyPr>
          <a:lstStyle/>
          <a:p>
            <a:pPr algn="ctr">
              <a:buClr>
                <a:srgbClr val="000000"/>
              </a:buClr>
              <a:buSzPts val="900"/>
            </a:pPr>
            <a:r>
              <a:rPr lang="en" sz="1200">
                <a:solidFill>
                  <a:schemeClr val="dk1"/>
                </a:solidFill>
                <a:latin typeface="Cambria"/>
                <a:ea typeface="Cambria"/>
                <a:cs typeface="Cambria"/>
                <a:sym typeface="Cambria"/>
              </a:rPr>
              <a:t>el993@georgetown.edu</a:t>
            </a:r>
            <a:endParaRPr sz="1867">
              <a:solidFill>
                <a:srgbClr val="000000"/>
              </a:solidFill>
              <a:latin typeface="Arial"/>
              <a:ea typeface="Arial"/>
              <a:cs typeface="Arial"/>
              <a:sym typeface="Arial"/>
            </a:endParaRPr>
          </a:p>
        </p:txBody>
      </p:sp>
      <p:sp>
        <p:nvSpPr>
          <p:cNvPr id="86" name="Google Shape;86;g2ed40c17015_0_14"/>
          <p:cNvSpPr txBox="1"/>
          <p:nvPr/>
        </p:nvSpPr>
        <p:spPr>
          <a:xfrm>
            <a:off x="8703083" y="2010035"/>
            <a:ext cx="2464000" cy="1354162"/>
          </a:xfrm>
          <a:prstGeom prst="rect">
            <a:avLst/>
          </a:prstGeom>
          <a:noFill/>
          <a:ln>
            <a:noFill/>
          </a:ln>
        </p:spPr>
        <p:txBody>
          <a:bodyPr spcFirstLastPara="1" wrap="square" lIns="121867" tIns="60933" rIns="121867" bIns="60933" anchor="t" anchorCtr="0">
            <a:spAutoFit/>
          </a:bodyPr>
          <a:lstStyle/>
          <a:p>
            <a:r>
              <a:rPr lang="en" sz="1600">
                <a:solidFill>
                  <a:schemeClr val="dk1"/>
                </a:solidFill>
                <a:latin typeface="Cambria"/>
                <a:ea typeface="Cambria"/>
                <a:cs typeface="Cambria"/>
                <a:sym typeface="Cambria"/>
              </a:rPr>
              <a:t>Eric Yunker</a:t>
            </a:r>
            <a:endParaRPr sz="1867">
              <a:solidFill>
                <a:schemeClr val="dk1"/>
              </a:solidFill>
              <a:latin typeface="Arial"/>
              <a:ea typeface="Arial"/>
              <a:cs typeface="Arial"/>
              <a:sym typeface="Arial"/>
            </a:endParaRPr>
          </a:p>
          <a:p>
            <a:pPr>
              <a:buClr>
                <a:srgbClr val="000000"/>
              </a:buClr>
              <a:buSzPts val="1200"/>
            </a:pPr>
            <a:r>
              <a:rPr lang="en" sz="1600" i="1">
                <a:solidFill>
                  <a:schemeClr val="dk1"/>
                </a:solidFill>
                <a:latin typeface="Cambria"/>
                <a:ea typeface="Cambria"/>
                <a:cs typeface="Cambria"/>
                <a:sym typeface="Cambria"/>
              </a:rPr>
              <a:t>MSF ‘25</a:t>
            </a:r>
            <a:endParaRPr sz="1600">
              <a:solidFill>
                <a:schemeClr val="dk1"/>
              </a:solidFill>
              <a:latin typeface="Cambria"/>
              <a:ea typeface="Cambria"/>
              <a:cs typeface="Cambria"/>
              <a:sym typeface="Cambria"/>
            </a:endParaRPr>
          </a:p>
          <a:p>
            <a:r>
              <a:rPr lang="en" sz="1200">
                <a:solidFill>
                  <a:schemeClr val="dk1"/>
                </a:solidFill>
              </a:rPr>
              <a:t>- Financial Analyst Experience </a:t>
            </a:r>
            <a:endParaRPr sz="1200">
              <a:solidFill>
                <a:schemeClr val="dk1"/>
              </a:solidFill>
            </a:endParaRPr>
          </a:p>
          <a:p>
            <a:r>
              <a:rPr lang="en" sz="1200">
                <a:solidFill>
                  <a:schemeClr val="dk1"/>
                </a:solidFill>
              </a:rPr>
              <a:t>- Bachelors in Technology and Business Management, Arizona State University    </a:t>
            </a:r>
            <a:endParaRPr sz="1200">
              <a:solidFill>
                <a:schemeClr val="dk1"/>
              </a:solidFill>
              <a:latin typeface="Cambria"/>
              <a:ea typeface="Cambria"/>
              <a:cs typeface="Cambria"/>
              <a:sym typeface="Cambria"/>
            </a:endParaRPr>
          </a:p>
        </p:txBody>
      </p:sp>
      <p:sp>
        <p:nvSpPr>
          <p:cNvPr id="87" name="Google Shape;87;g2ed40c17015_0_14"/>
          <p:cNvSpPr txBox="1"/>
          <p:nvPr/>
        </p:nvSpPr>
        <p:spPr>
          <a:xfrm>
            <a:off x="6582993" y="3166893"/>
            <a:ext cx="2120800" cy="307722"/>
          </a:xfrm>
          <a:prstGeom prst="rect">
            <a:avLst/>
          </a:prstGeom>
          <a:noFill/>
          <a:ln>
            <a:noFill/>
          </a:ln>
        </p:spPr>
        <p:txBody>
          <a:bodyPr spcFirstLastPara="1" wrap="square" lIns="121867" tIns="60933" rIns="121867" bIns="60933" anchor="t" anchorCtr="0">
            <a:spAutoFit/>
          </a:bodyPr>
          <a:lstStyle/>
          <a:p>
            <a:pPr algn="ctr">
              <a:buClr>
                <a:srgbClr val="000000"/>
              </a:buClr>
              <a:buSzPts val="900"/>
            </a:pPr>
            <a:r>
              <a:rPr lang="en" sz="1200">
                <a:solidFill>
                  <a:schemeClr val="dk1"/>
                </a:solidFill>
                <a:latin typeface="Cambria"/>
                <a:ea typeface="Cambria"/>
                <a:cs typeface="Cambria"/>
                <a:sym typeface="Cambria"/>
              </a:rPr>
              <a:t>ey204@georgetown.edu</a:t>
            </a:r>
            <a:endParaRPr sz="1867">
              <a:solidFill>
                <a:schemeClr val="dk1"/>
              </a:solidFill>
              <a:latin typeface="Arial"/>
              <a:ea typeface="Arial"/>
              <a:cs typeface="Arial"/>
              <a:sym typeface="Arial"/>
            </a:endParaRPr>
          </a:p>
        </p:txBody>
      </p:sp>
      <p:sp>
        <p:nvSpPr>
          <p:cNvPr id="88" name="Google Shape;88;g2ed40c17015_0_14"/>
          <p:cNvSpPr txBox="1"/>
          <p:nvPr/>
        </p:nvSpPr>
        <p:spPr>
          <a:xfrm>
            <a:off x="8702256" y="3870270"/>
            <a:ext cx="3180800" cy="1169496"/>
          </a:xfrm>
          <a:prstGeom prst="rect">
            <a:avLst/>
          </a:prstGeom>
          <a:noFill/>
          <a:ln>
            <a:noFill/>
          </a:ln>
        </p:spPr>
        <p:txBody>
          <a:bodyPr spcFirstLastPara="1" wrap="square" lIns="121867" tIns="60933" rIns="121867" bIns="60933" anchor="t" anchorCtr="0">
            <a:spAutoFit/>
          </a:bodyPr>
          <a:lstStyle/>
          <a:p>
            <a:r>
              <a:rPr lang="en" sz="1600">
                <a:solidFill>
                  <a:schemeClr val="dk1"/>
                </a:solidFill>
                <a:latin typeface="Cambria"/>
                <a:ea typeface="Cambria"/>
                <a:cs typeface="Cambria"/>
                <a:sym typeface="Cambria"/>
              </a:rPr>
              <a:t>Kenneth Moore</a:t>
            </a:r>
            <a:endParaRPr sz="1867">
              <a:solidFill>
                <a:schemeClr val="dk1"/>
              </a:solidFill>
              <a:latin typeface="Arial"/>
              <a:ea typeface="Arial"/>
              <a:cs typeface="Arial"/>
              <a:sym typeface="Arial"/>
            </a:endParaRPr>
          </a:p>
          <a:p>
            <a:pPr>
              <a:buClr>
                <a:srgbClr val="000000"/>
              </a:buClr>
              <a:buSzPts val="1200"/>
            </a:pPr>
            <a:r>
              <a:rPr lang="en" sz="1600" i="1">
                <a:solidFill>
                  <a:schemeClr val="dk1"/>
                </a:solidFill>
                <a:latin typeface="Cambria"/>
                <a:ea typeface="Cambria"/>
                <a:cs typeface="Cambria"/>
                <a:sym typeface="Cambria"/>
              </a:rPr>
              <a:t>MSF ‘25</a:t>
            </a:r>
            <a:endParaRPr sz="1600">
              <a:solidFill>
                <a:schemeClr val="dk1"/>
              </a:solidFill>
              <a:latin typeface="Cambria"/>
              <a:ea typeface="Cambria"/>
              <a:cs typeface="Cambria"/>
              <a:sym typeface="Cambria"/>
            </a:endParaRPr>
          </a:p>
          <a:p>
            <a:r>
              <a:rPr lang="en" sz="1200">
                <a:solidFill>
                  <a:schemeClr val="dk1"/>
                </a:solidFill>
                <a:latin typeface="Arial"/>
                <a:ea typeface="Arial"/>
                <a:cs typeface="Arial"/>
                <a:sym typeface="Arial"/>
              </a:rPr>
              <a:t>- EVP, Graduate Investment Fund</a:t>
            </a:r>
            <a:endParaRPr sz="1200">
              <a:solidFill>
                <a:schemeClr val="dk1"/>
              </a:solidFill>
              <a:latin typeface="Arial"/>
              <a:ea typeface="Arial"/>
              <a:cs typeface="Arial"/>
              <a:sym typeface="Arial"/>
            </a:endParaRPr>
          </a:p>
          <a:p>
            <a:r>
              <a:rPr lang="en" sz="1200">
                <a:solidFill>
                  <a:schemeClr val="dk1"/>
                </a:solidFill>
                <a:latin typeface="Arial"/>
                <a:ea typeface="Arial"/>
                <a:cs typeface="Arial"/>
                <a:sym typeface="Arial"/>
              </a:rPr>
              <a:t>- Bachelor's in Economics, University of Colorado</a:t>
            </a:r>
            <a:endParaRPr sz="1867">
              <a:solidFill>
                <a:schemeClr val="dk1"/>
              </a:solidFill>
              <a:latin typeface="Arial"/>
              <a:ea typeface="Arial"/>
              <a:cs typeface="Arial"/>
              <a:sym typeface="Arial"/>
            </a:endParaRPr>
          </a:p>
        </p:txBody>
      </p:sp>
      <p:sp>
        <p:nvSpPr>
          <p:cNvPr id="89" name="Google Shape;89;g2ed40c17015_0_14"/>
          <p:cNvSpPr txBox="1"/>
          <p:nvPr/>
        </p:nvSpPr>
        <p:spPr>
          <a:xfrm>
            <a:off x="6569855" y="4914239"/>
            <a:ext cx="2160000" cy="307722"/>
          </a:xfrm>
          <a:prstGeom prst="rect">
            <a:avLst/>
          </a:prstGeom>
          <a:noFill/>
          <a:ln>
            <a:noFill/>
          </a:ln>
        </p:spPr>
        <p:txBody>
          <a:bodyPr spcFirstLastPara="1" wrap="square" lIns="121867" tIns="60933" rIns="121867" bIns="60933" anchor="t" anchorCtr="0">
            <a:spAutoFit/>
          </a:bodyPr>
          <a:lstStyle/>
          <a:p>
            <a:pPr algn="ctr">
              <a:buClr>
                <a:srgbClr val="000000"/>
              </a:buClr>
              <a:buSzPts val="900"/>
            </a:pPr>
            <a:r>
              <a:rPr lang="en" sz="1200">
                <a:solidFill>
                  <a:schemeClr val="dk1"/>
                </a:solidFill>
                <a:latin typeface="Cambria"/>
                <a:ea typeface="Cambria"/>
                <a:cs typeface="Cambria"/>
                <a:sym typeface="Cambria"/>
              </a:rPr>
              <a:t>khm64@georgetown.edu</a:t>
            </a:r>
            <a:endParaRPr sz="1867">
              <a:solidFill>
                <a:schemeClr val="dk1"/>
              </a:solidFill>
              <a:latin typeface="Arial"/>
              <a:ea typeface="Arial"/>
              <a:cs typeface="Arial"/>
              <a:sym typeface="Arial"/>
            </a:endParaRPr>
          </a:p>
        </p:txBody>
      </p:sp>
      <p:pic>
        <p:nvPicPr>
          <p:cNvPr id="90" name="Google Shape;90;g2ed40c17015_0_14"/>
          <p:cNvPicPr preferRelativeResize="0"/>
          <p:nvPr/>
        </p:nvPicPr>
        <p:blipFill>
          <a:blip r:embed="rId3">
            <a:alphaModFix/>
          </a:blip>
          <a:stretch>
            <a:fillRect/>
          </a:stretch>
        </p:blipFill>
        <p:spPr>
          <a:xfrm>
            <a:off x="7052897" y="3577017"/>
            <a:ext cx="1337200" cy="1337200"/>
          </a:xfrm>
          <a:prstGeom prst="ellipse">
            <a:avLst/>
          </a:prstGeom>
          <a:noFill/>
          <a:ln>
            <a:noFill/>
          </a:ln>
        </p:spPr>
      </p:pic>
      <p:pic>
        <p:nvPicPr>
          <p:cNvPr id="91" name="Google Shape;91;g2ed40c17015_0_14"/>
          <p:cNvPicPr preferRelativeResize="0"/>
          <p:nvPr/>
        </p:nvPicPr>
        <p:blipFill>
          <a:blip r:embed="rId4">
            <a:alphaModFix/>
          </a:blip>
          <a:stretch>
            <a:fillRect/>
          </a:stretch>
        </p:blipFill>
        <p:spPr>
          <a:xfrm>
            <a:off x="7052884" y="1964507"/>
            <a:ext cx="1337200" cy="1202400"/>
          </a:xfrm>
          <a:prstGeom prst="ellipse">
            <a:avLst/>
          </a:prstGeom>
          <a:noFill/>
          <a:ln>
            <a:noFill/>
          </a:ln>
        </p:spPr>
      </p:pic>
      <p:pic>
        <p:nvPicPr>
          <p:cNvPr id="92" name="Google Shape;92;g2ed40c17015_0_14"/>
          <p:cNvPicPr preferRelativeResize="0"/>
          <p:nvPr/>
        </p:nvPicPr>
        <p:blipFill>
          <a:blip r:embed="rId5">
            <a:alphaModFix/>
          </a:blip>
          <a:stretch>
            <a:fillRect/>
          </a:stretch>
        </p:blipFill>
        <p:spPr>
          <a:xfrm>
            <a:off x="2031587" y="1252732"/>
            <a:ext cx="1488400" cy="1169600"/>
          </a:xfrm>
          <a:prstGeom prst="ellipse">
            <a:avLst/>
          </a:prstGeom>
          <a:noFill/>
          <a:ln>
            <a:noFill/>
          </a:ln>
        </p:spPr>
      </p:pic>
      <p:pic>
        <p:nvPicPr>
          <p:cNvPr id="93" name="Google Shape;93;g2ed40c17015_0_14"/>
          <p:cNvPicPr preferRelativeResize="0"/>
          <p:nvPr/>
        </p:nvPicPr>
        <p:blipFill>
          <a:blip r:embed="rId6">
            <a:alphaModFix/>
          </a:blip>
          <a:stretch>
            <a:fillRect/>
          </a:stretch>
        </p:blipFill>
        <p:spPr>
          <a:xfrm>
            <a:off x="2031567" y="2791916"/>
            <a:ext cx="1488400" cy="1377600"/>
          </a:xfrm>
          <a:prstGeom prst="ellipse">
            <a:avLst/>
          </a:prstGeom>
          <a:noFill/>
          <a:ln>
            <a:noFill/>
          </a:ln>
        </p:spPr>
      </p:pic>
      <p:pic>
        <p:nvPicPr>
          <p:cNvPr id="94" name="Google Shape;94;g2ed40c17015_0_14"/>
          <p:cNvPicPr preferRelativeResize="0"/>
          <p:nvPr/>
        </p:nvPicPr>
        <p:blipFill rotWithShape="1">
          <a:blip r:embed="rId7">
            <a:alphaModFix/>
          </a:blip>
          <a:srcRect r="25661" b="23406"/>
          <a:stretch/>
        </p:blipFill>
        <p:spPr>
          <a:xfrm>
            <a:off x="1800767" y="4468433"/>
            <a:ext cx="1719200" cy="1235600"/>
          </a:xfrm>
          <a:prstGeom prst="ellipse">
            <a:avLst/>
          </a:prstGeom>
          <a:noFill/>
          <a:ln>
            <a:noFill/>
          </a:ln>
        </p:spPr>
      </p:pic>
      <p:sp>
        <p:nvSpPr>
          <p:cNvPr id="95" name="Google Shape;95;g2ed40c17015_0_14"/>
          <p:cNvSpPr txBox="1">
            <a:spLocks noGrp="1"/>
          </p:cNvSpPr>
          <p:nvPr>
            <p:ph type="sldNum" idx="12"/>
          </p:nvPr>
        </p:nvSpPr>
        <p:spPr>
          <a:xfrm>
            <a:off x="579967" y="6338700"/>
            <a:ext cx="11612000" cy="524800"/>
          </a:xfrm>
          <a:prstGeom prst="rect">
            <a:avLst/>
          </a:prstGeom>
        </p:spPr>
        <p:txBody>
          <a:bodyPr spcFirstLastPara="1" vert="horz" wrap="square" lIns="121900" tIns="121900" rIns="121900" bIns="121900" rtlCol="0" anchor="ctr" anchorCtr="0">
            <a:normAutofit/>
          </a:bodyPr>
          <a:lstStyle/>
          <a:p>
            <a:pPr algn="ctr">
              <a:lnSpc>
                <a:spcPct val="80000"/>
              </a:lnSpc>
              <a:buSzPts val="1665"/>
            </a:pPr>
            <a:r>
              <a:rPr lang="en" sz="1820">
                <a:solidFill>
                  <a:schemeClr val="dk1"/>
                </a:solidFill>
                <a:latin typeface="Calibri"/>
                <a:ea typeface="Calibri"/>
                <a:cs typeface="Calibri"/>
                <a:sym typeface="Calibri"/>
              </a:rPr>
              <a:t>2</a:t>
            </a:r>
            <a:endParaRPr sz="1285">
              <a:solidFill>
                <a:schemeClr val="dk1"/>
              </a:solidFill>
              <a:latin typeface="Calibri"/>
              <a:ea typeface="Calibri"/>
              <a:cs typeface="Calibri"/>
              <a:sym typeface="Calibri"/>
            </a:endParaRPr>
          </a:p>
        </p:txBody>
      </p:sp>
      <p:pic>
        <p:nvPicPr>
          <p:cNvPr id="96" name="Google Shape;96;g2ed40c17015_0_14"/>
          <p:cNvPicPr preferRelativeResize="0"/>
          <p:nvPr/>
        </p:nvPicPr>
        <p:blipFill>
          <a:blip r:embed="rId8">
            <a:alphaModFix/>
          </a:blip>
          <a:stretch>
            <a:fillRect/>
          </a:stretch>
        </p:blipFill>
        <p:spPr>
          <a:xfrm>
            <a:off x="11415556" y="6081321"/>
            <a:ext cx="776433" cy="776467"/>
          </a:xfrm>
          <a:prstGeom prst="rect">
            <a:avLst/>
          </a:prstGeom>
          <a:noFill/>
          <a:ln>
            <a:noFill/>
          </a:ln>
        </p:spPr>
      </p:pic>
      <p:pic>
        <p:nvPicPr>
          <p:cNvPr id="97" name="Google Shape;97;g2ed40c17015_0_14"/>
          <p:cNvPicPr preferRelativeResize="0"/>
          <p:nvPr/>
        </p:nvPicPr>
        <p:blipFill rotWithShape="1">
          <a:blip r:embed="rId9">
            <a:alphaModFix/>
          </a:blip>
          <a:srcRect/>
          <a:stretch/>
        </p:blipFill>
        <p:spPr>
          <a:xfrm>
            <a:off x="8175251" y="6295288"/>
            <a:ext cx="3102427" cy="482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2ed40c17015_7_335"/>
          <p:cNvSpPr txBox="1">
            <a:spLocks noGrp="1"/>
          </p:cNvSpPr>
          <p:nvPr>
            <p:ph type="title"/>
          </p:nvPr>
        </p:nvSpPr>
        <p:spPr>
          <a:xfrm>
            <a:off x="442767" y="280071"/>
            <a:ext cx="10972800" cy="1143200"/>
          </a:xfrm>
          <a:prstGeom prst="rect">
            <a:avLst/>
          </a:prstGeom>
        </p:spPr>
        <p:txBody>
          <a:bodyPr spcFirstLastPara="1" vert="horz" wrap="square" lIns="121867" tIns="60933" rIns="121867" bIns="60933" rtlCol="0" anchor="ctr" anchorCtr="0">
            <a:normAutofit/>
          </a:bodyPr>
          <a:lstStyle/>
          <a:p>
            <a:pPr algn="ctr">
              <a:spcBef>
                <a:spcPts val="0"/>
              </a:spcBef>
            </a:pPr>
            <a:r>
              <a:rPr lang="en"/>
              <a:t>Surface Repricing Example</a:t>
            </a:r>
            <a:endParaRPr/>
          </a:p>
        </p:txBody>
      </p:sp>
      <p:sp>
        <p:nvSpPr>
          <p:cNvPr id="491" name="Google Shape;491;g2ed40c17015_7_335"/>
          <p:cNvSpPr txBox="1">
            <a:spLocks noGrp="1"/>
          </p:cNvSpPr>
          <p:nvPr>
            <p:ph type="sldNum" idx="12"/>
          </p:nvPr>
        </p:nvSpPr>
        <p:spPr>
          <a:xfrm>
            <a:off x="5733627" y="6289585"/>
            <a:ext cx="2844800" cy="365200"/>
          </a:xfrm>
          <a:prstGeom prst="rect">
            <a:avLst/>
          </a:prstGeom>
        </p:spPr>
        <p:txBody>
          <a:bodyPr spcFirstLastPara="1" vert="horz" wrap="square" lIns="121867" tIns="60933" rIns="121867" bIns="60933" rtlCol="0" anchor="t" anchorCtr="0">
            <a:normAutofit/>
          </a:bodyPr>
          <a:lstStyle/>
          <a:p>
            <a:pPr algn="l">
              <a:buClr>
                <a:srgbClr val="000000"/>
              </a:buClr>
              <a:buSzPct val="100000"/>
            </a:pPr>
            <a:fld id="{00000000-1234-1234-1234-123412341234}" type="slidenum">
              <a:rPr lang="en"/>
              <a:pPr algn="l">
                <a:buClr>
                  <a:srgbClr val="000000"/>
                </a:buClr>
                <a:buSzPct val="100000"/>
              </a:pPr>
              <a:t>20</a:t>
            </a:fld>
            <a:endParaRPr/>
          </a:p>
        </p:txBody>
      </p:sp>
      <p:graphicFrame>
        <p:nvGraphicFramePr>
          <p:cNvPr id="492" name="Google Shape;492;g2ed40c17015_7_335"/>
          <p:cNvGraphicFramePr/>
          <p:nvPr/>
        </p:nvGraphicFramePr>
        <p:xfrm>
          <a:off x="7620667" y="2271567"/>
          <a:ext cx="3191533" cy="3192557"/>
        </p:xfrm>
        <a:graphic>
          <a:graphicData uri="http://schemas.openxmlformats.org/drawingml/2006/table">
            <a:tbl>
              <a:tblPr>
                <a:noFill/>
              </a:tblPr>
              <a:tblGrid>
                <a:gridCol w="1815833">
                  <a:extLst>
                    <a:ext uri="{9D8B030D-6E8A-4147-A177-3AD203B41FA5}">
                      <a16:colId xmlns:a16="http://schemas.microsoft.com/office/drawing/2014/main" val="20000"/>
                    </a:ext>
                  </a:extLst>
                </a:gridCol>
                <a:gridCol w="1375700">
                  <a:extLst>
                    <a:ext uri="{9D8B030D-6E8A-4147-A177-3AD203B41FA5}">
                      <a16:colId xmlns:a16="http://schemas.microsoft.com/office/drawing/2014/main" val="20001"/>
                    </a:ext>
                  </a:extLst>
                </a:gridCol>
              </a:tblGrid>
              <a:tr h="975320">
                <a:tc>
                  <a:txBody>
                    <a:bodyPr/>
                    <a:lstStyle/>
                    <a:p>
                      <a:pPr marL="0" lvl="0" indent="0" algn="l" rtl="0">
                        <a:spcBef>
                          <a:spcPts val="0"/>
                        </a:spcBef>
                        <a:spcAft>
                          <a:spcPts val="0"/>
                        </a:spcAft>
                        <a:buNone/>
                      </a:pPr>
                      <a:r>
                        <a:rPr lang="en" sz="1600">
                          <a:solidFill>
                            <a:schemeClr val="lt1"/>
                          </a:solidFill>
                        </a:rPr>
                        <a:t>Estimated U.S. Surface Price 2025</a:t>
                      </a:r>
                      <a:endParaRPr sz="1600">
                        <a:solidFill>
                          <a:schemeClr val="lt1"/>
                        </a:solidFill>
                      </a:endParaRPr>
                    </a:p>
                  </a:txBody>
                  <a:tcPr marL="121900" marR="121900" marT="121900" marB="121900">
                    <a:solidFill>
                      <a:srgbClr val="073763"/>
                    </a:solidFill>
                  </a:tcPr>
                </a:tc>
                <a:tc>
                  <a:txBody>
                    <a:bodyPr/>
                    <a:lstStyle/>
                    <a:p>
                      <a:pPr marL="0" lvl="0" indent="0" algn="l" rtl="0">
                        <a:spcBef>
                          <a:spcPts val="0"/>
                        </a:spcBef>
                        <a:spcAft>
                          <a:spcPts val="0"/>
                        </a:spcAft>
                        <a:buClr>
                          <a:schemeClr val="dk1"/>
                        </a:buClr>
                        <a:buSzPts val="1100"/>
                        <a:buFont typeface="Arial"/>
                        <a:buNone/>
                      </a:pPr>
                      <a:r>
                        <a:rPr lang="en" sz="1600">
                          <a:solidFill>
                            <a:srgbClr val="203760"/>
                          </a:solidFill>
                        </a:rPr>
                        <a:t>$1,200</a:t>
                      </a:r>
                      <a:endParaRPr sz="1600">
                        <a:solidFill>
                          <a:srgbClr val="203760"/>
                        </a:solidFill>
                      </a:endParaRPr>
                    </a:p>
                  </a:txBody>
                  <a:tcPr marL="121900" marR="121900" marT="121900" marB="121900"/>
                </a:tc>
                <a:extLst>
                  <a:ext uri="{0D108BD9-81ED-4DB2-BD59-A6C34878D82A}">
                    <a16:rowId xmlns:a16="http://schemas.microsoft.com/office/drawing/2014/main" val="10000"/>
                  </a:ext>
                </a:extLst>
              </a:tr>
              <a:tr h="975320">
                <a:tc>
                  <a:txBody>
                    <a:bodyPr/>
                    <a:lstStyle/>
                    <a:p>
                      <a:pPr marL="0" lvl="0" indent="0" algn="l" rtl="0">
                        <a:spcBef>
                          <a:spcPts val="0"/>
                        </a:spcBef>
                        <a:spcAft>
                          <a:spcPts val="0"/>
                        </a:spcAft>
                        <a:buClr>
                          <a:schemeClr val="dk1"/>
                        </a:buClr>
                        <a:buSzPts val="1100"/>
                        <a:buFont typeface="Arial"/>
                        <a:buNone/>
                      </a:pPr>
                      <a:r>
                        <a:rPr lang="en" sz="1600">
                          <a:solidFill>
                            <a:schemeClr val="lt1"/>
                          </a:solidFill>
                        </a:rPr>
                        <a:t>Forecasted average spot rate for 2025</a:t>
                      </a:r>
                      <a:endParaRPr sz="1600">
                        <a:solidFill>
                          <a:schemeClr val="lt1"/>
                        </a:solidFill>
                      </a:endParaRPr>
                    </a:p>
                  </a:txBody>
                  <a:tcPr marL="121900" marR="121900" marT="121900" marB="121900">
                    <a:solidFill>
                      <a:srgbClr val="073763"/>
                    </a:solidFill>
                  </a:tcPr>
                </a:tc>
                <a:tc>
                  <a:txBody>
                    <a:bodyPr/>
                    <a:lstStyle/>
                    <a:p>
                      <a:pPr marL="0" lvl="0" indent="0" algn="l" rtl="0">
                        <a:lnSpc>
                          <a:spcPct val="115000"/>
                        </a:lnSpc>
                        <a:spcBef>
                          <a:spcPts val="0"/>
                        </a:spcBef>
                        <a:spcAft>
                          <a:spcPts val="0"/>
                        </a:spcAft>
                        <a:buClr>
                          <a:schemeClr val="dk1"/>
                        </a:buClr>
                        <a:buSzPts val="1100"/>
                        <a:buFont typeface="Arial"/>
                        <a:buNone/>
                      </a:pPr>
                      <a:r>
                        <a:rPr lang="en" sz="1600" dirty="0">
                          <a:solidFill>
                            <a:srgbClr val="203760"/>
                          </a:solidFill>
                        </a:rPr>
                        <a:t>83.37</a:t>
                      </a:r>
                      <a:endParaRPr sz="1600" dirty="0">
                        <a:solidFill>
                          <a:srgbClr val="203760"/>
                        </a:solidFill>
                      </a:endParaRPr>
                    </a:p>
                  </a:txBody>
                  <a:tcPr marL="121900" marR="121900" marT="121900" marB="121900"/>
                </a:tc>
                <a:extLst>
                  <a:ext uri="{0D108BD9-81ED-4DB2-BD59-A6C34878D82A}">
                    <a16:rowId xmlns:a16="http://schemas.microsoft.com/office/drawing/2014/main" val="10001"/>
                  </a:ext>
                </a:extLst>
              </a:tr>
              <a:tr h="510331">
                <a:tc>
                  <a:txBody>
                    <a:bodyPr/>
                    <a:lstStyle/>
                    <a:p>
                      <a:pPr marL="0" lvl="0" indent="0" algn="l" rtl="0">
                        <a:spcBef>
                          <a:spcPts val="0"/>
                        </a:spcBef>
                        <a:spcAft>
                          <a:spcPts val="0"/>
                        </a:spcAft>
                        <a:buClr>
                          <a:schemeClr val="dk1"/>
                        </a:buClr>
                        <a:buSzPts val="1100"/>
                        <a:buFont typeface="Arial"/>
                        <a:buNone/>
                      </a:pPr>
                      <a:r>
                        <a:rPr lang="en" sz="1600">
                          <a:solidFill>
                            <a:schemeClr val="lt1"/>
                          </a:solidFill>
                        </a:rPr>
                        <a:t>Avg GST</a:t>
                      </a:r>
                      <a:endParaRPr sz="1600">
                        <a:solidFill>
                          <a:schemeClr val="lt1"/>
                        </a:solidFill>
                      </a:endParaRPr>
                    </a:p>
                  </a:txBody>
                  <a:tcPr marL="121900" marR="121900" marT="121900" marB="121900">
                    <a:solidFill>
                      <a:srgbClr val="073763"/>
                    </a:solidFill>
                  </a:tcPr>
                </a:tc>
                <a:tc>
                  <a:txBody>
                    <a:bodyPr/>
                    <a:lstStyle/>
                    <a:p>
                      <a:pPr marL="0" lvl="0" indent="0" algn="l" rtl="0">
                        <a:lnSpc>
                          <a:spcPct val="115000"/>
                        </a:lnSpc>
                        <a:spcBef>
                          <a:spcPts val="0"/>
                        </a:spcBef>
                        <a:spcAft>
                          <a:spcPts val="0"/>
                        </a:spcAft>
                        <a:buNone/>
                      </a:pPr>
                      <a:r>
                        <a:rPr lang="en" sz="1600">
                          <a:solidFill>
                            <a:srgbClr val="203760"/>
                          </a:solidFill>
                        </a:rPr>
                        <a:t>30.2%</a:t>
                      </a:r>
                      <a:endParaRPr sz="1600">
                        <a:solidFill>
                          <a:srgbClr val="203760"/>
                        </a:solidFill>
                      </a:endParaRPr>
                    </a:p>
                  </a:txBody>
                  <a:tcPr marL="121900" marR="121900" marT="121900" marB="121900"/>
                </a:tc>
                <a:extLst>
                  <a:ext uri="{0D108BD9-81ED-4DB2-BD59-A6C34878D82A}">
                    <a16:rowId xmlns:a16="http://schemas.microsoft.com/office/drawing/2014/main" val="10002"/>
                  </a:ext>
                </a:extLst>
              </a:tr>
              <a:tr h="731480">
                <a:tc>
                  <a:txBody>
                    <a:bodyPr/>
                    <a:lstStyle/>
                    <a:p>
                      <a:pPr marL="0" lvl="0" indent="0" algn="l" rtl="0">
                        <a:spcBef>
                          <a:spcPts val="0"/>
                        </a:spcBef>
                        <a:spcAft>
                          <a:spcPts val="0"/>
                        </a:spcAft>
                        <a:buNone/>
                      </a:pPr>
                      <a:r>
                        <a:rPr lang="en" sz="1600">
                          <a:solidFill>
                            <a:schemeClr val="lt1"/>
                          </a:solidFill>
                        </a:rPr>
                        <a:t>INR price including GST</a:t>
                      </a:r>
                      <a:endParaRPr sz="1600">
                        <a:solidFill>
                          <a:schemeClr val="lt1"/>
                        </a:solidFill>
                      </a:endParaRPr>
                    </a:p>
                  </a:txBody>
                  <a:tcPr marL="121900" marR="121900" marT="121900" marB="121900">
                    <a:solidFill>
                      <a:srgbClr val="073763"/>
                    </a:solidFill>
                  </a:tcPr>
                </a:tc>
                <a:tc>
                  <a:txBody>
                    <a:bodyPr/>
                    <a:lstStyle/>
                    <a:p>
                      <a:pPr marL="0" lvl="0" indent="0" algn="l" rtl="0">
                        <a:lnSpc>
                          <a:spcPct val="115000"/>
                        </a:lnSpc>
                        <a:spcBef>
                          <a:spcPts val="0"/>
                        </a:spcBef>
                        <a:spcAft>
                          <a:spcPts val="0"/>
                        </a:spcAft>
                        <a:buNone/>
                      </a:pPr>
                      <a:r>
                        <a:rPr lang="en" sz="1600">
                          <a:solidFill>
                            <a:srgbClr val="203760"/>
                          </a:solidFill>
                        </a:rPr>
                        <a:t>130,257.29</a:t>
                      </a:r>
                      <a:endParaRPr sz="1600" dirty="0">
                        <a:solidFill>
                          <a:srgbClr val="203760"/>
                        </a:solidFill>
                      </a:endParaRPr>
                    </a:p>
                  </a:txBody>
                  <a:tcPr marL="121900" marR="121900" marT="121900" marB="121900"/>
                </a:tc>
                <a:extLst>
                  <a:ext uri="{0D108BD9-81ED-4DB2-BD59-A6C34878D82A}">
                    <a16:rowId xmlns:a16="http://schemas.microsoft.com/office/drawing/2014/main" val="10003"/>
                  </a:ext>
                </a:extLst>
              </a:tr>
            </a:tbl>
          </a:graphicData>
        </a:graphic>
      </p:graphicFrame>
      <p:sp>
        <p:nvSpPr>
          <p:cNvPr id="493" name="Google Shape;493;g2ed40c17015_7_335"/>
          <p:cNvSpPr txBox="1"/>
          <p:nvPr/>
        </p:nvSpPr>
        <p:spPr>
          <a:xfrm>
            <a:off x="7209468" y="1495833"/>
            <a:ext cx="5583200" cy="652000"/>
          </a:xfrm>
          <a:prstGeom prst="rect">
            <a:avLst/>
          </a:prstGeom>
          <a:noFill/>
          <a:ln>
            <a:noFill/>
          </a:ln>
        </p:spPr>
        <p:txBody>
          <a:bodyPr spcFirstLastPara="1" wrap="square" lIns="121900" tIns="121900" rIns="121900" bIns="121900" anchor="t" anchorCtr="0">
            <a:noAutofit/>
          </a:bodyPr>
          <a:lstStyle/>
          <a:p>
            <a:r>
              <a:rPr lang="en" sz="2400" b="1">
                <a:solidFill>
                  <a:schemeClr val="dk1"/>
                </a:solidFill>
              </a:rPr>
              <a:t>2025 Optimal Pricing of Surface</a:t>
            </a:r>
            <a:endParaRPr sz="2400" b="1">
              <a:solidFill>
                <a:schemeClr val="dk1"/>
              </a:solidFill>
            </a:endParaRPr>
          </a:p>
        </p:txBody>
      </p:sp>
      <p:sp>
        <p:nvSpPr>
          <p:cNvPr id="494" name="Google Shape;494;g2ed40c17015_7_335"/>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495" name="Google Shape;495;g2ed40c17015_7_335"/>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496" name="Google Shape;496;g2ed40c17015_7_335"/>
          <p:cNvPicPr preferRelativeResize="0"/>
          <p:nvPr/>
        </p:nvPicPr>
        <p:blipFill>
          <a:blip r:embed="rId3">
            <a:alphaModFix/>
          </a:blip>
          <a:stretch>
            <a:fillRect/>
          </a:stretch>
        </p:blipFill>
        <p:spPr>
          <a:xfrm>
            <a:off x="11415556" y="6081321"/>
            <a:ext cx="776433" cy="776467"/>
          </a:xfrm>
          <a:prstGeom prst="rect">
            <a:avLst/>
          </a:prstGeom>
          <a:noFill/>
          <a:ln>
            <a:noFill/>
          </a:ln>
        </p:spPr>
      </p:pic>
      <p:pic>
        <p:nvPicPr>
          <p:cNvPr id="497" name="Google Shape;497;g2ed40c17015_7_335"/>
          <p:cNvPicPr preferRelativeResize="0"/>
          <p:nvPr/>
        </p:nvPicPr>
        <p:blipFill>
          <a:blip r:embed="rId4">
            <a:alphaModFix/>
          </a:blip>
          <a:stretch>
            <a:fillRect/>
          </a:stretch>
        </p:blipFill>
        <p:spPr>
          <a:xfrm>
            <a:off x="771784" y="1495834"/>
            <a:ext cx="6543416" cy="44397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2ed241121fb_0_879"/>
          <p:cNvSpPr txBox="1">
            <a:spLocks noGrp="1"/>
          </p:cNvSpPr>
          <p:nvPr>
            <p:ph type="title"/>
          </p:nvPr>
        </p:nvSpPr>
        <p:spPr>
          <a:xfrm>
            <a:off x="949000" y="104900"/>
            <a:ext cx="11178800" cy="763600"/>
          </a:xfrm>
          <a:prstGeom prst="rect">
            <a:avLst/>
          </a:prstGeom>
        </p:spPr>
        <p:txBody>
          <a:bodyPr spcFirstLastPara="1" vert="horz" wrap="square" lIns="121900" tIns="121900" rIns="121900" bIns="121900" rtlCol="0" anchor="t" anchorCtr="0">
            <a:normAutofit fontScale="90000"/>
          </a:bodyPr>
          <a:lstStyle/>
          <a:p>
            <a:pPr algn="ctr"/>
            <a:r>
              <a:rPr lang="en"/>
              <a:t>Summary</a:t>
            </a:r>
            <a:endParaRPr/>
          </a:p>
          <a:p>
            <a:endParaRPr/>
          </a:p>
        </p:txBody>
      </p:sp>
      <p:sp>
        <p:nvSpPr>
          <p:cNvPr id="503" name="Google Shape;503;g2ed241121fb_0_879"/>
          <p:cNvSpPr txBox="1">
            <a:spLocks noGrp="1"/>
          </p:cNvSpPr>
          <p:nvPr>
            <p:ph type="sldNum" idx="12"/>
          </p:nvPr>
        </p:nvSpPr>
        <p:spPr>
          <a:xfrm>
            <a:off x="10211543" y="5636667"/>
            <a:ext cx="7200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21</a:t>
            </a:fld>
            <a:endParaRPr/>
          </a:p>
        </p:txBody>
      </p:sp>
      <p:grpSp>
        <p:nvGrpSpPr>
          <p:cNvPr id="504" name="Google Shape;504;g2ed241121fb_0_879"/>
          <p:cNvGrpSpPr/>
          <p:nvPr/>
        </p:nvGrpSpPr>
        <p:grpSpPr>
          <a:xfrm>
            <a:off x="949310" y="3424698"/>
            <a:ext cx="10811239" cy="1285191"/>
            <a:chOff x="2283025" y="2322569"/>
            <a:chExt cx="5267950" cy="647082"/>
          </a:xfrm>
        </p:grpSpPr>
        <p:sp>
          <p:nvSpPr>
            <p:cNvPr id="505" name="Google Shape;505;g2ed241121fb_0_879"/>
            <p:cNvSpPr/>
            <p:nvPr/>
          </p:nvSpPr>
          <p:spPr>
            <a:xfrm>
              <a:off x="3728375" y="2326151"/>
              <a:ext cx="3822600" cy="643500"/>
            </a:xfrm>
            <a:prstGeom prst="rect">
              <a:avLst/>
            </a:prstGeom>
            <a:solidFill>
              <a:srgbClr val="EEEEEE"/>
            </a:solidFill>
            <a:ln>
              <a:noFill/>
            </a:ln>
          </p:spPr>
          <p:txBody>
            <a:bodyPr spcFirstLastPara="1" wrap="square" lIns="121900" tIns="121900" rIns="121900" bIns="121900" anchor="ctr" anchorCtr="0">
              <a:noAutofit/>
            </a:bodyPr>
            <a:lstStyle/>
            <a:p>
              <a:endParaRPr sz="2400"/>
            </a:p>
          </p:txBody>
        </p:sp>
        <p:sp>
          <p:nvSpPr>
            <p:cNvPr id="506" name="Google Shape;506;g2ed241121fb_0_879"/>
            <p:cNvSpPr/>
            <p:nvPr/>
          </p:nvSpPr>
          <p:spPr>
            <a:xfrm flipH="1">
              <a:off x="2283025" y="2322575"/>
              <a:ext cx="1844400" cy="6426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507" name="Google Shape;507;g2ed241121fb_0_879"/>
            <p:cNvSpPr/>
            <p:nvPr/>
          </p:nvSpPr>
          <p:spPr>
            <a:xfrm rot="-5400000">
              <a:off x="3493620" y="1938330"/>
              <a:ext cx="643356" cy="1419149"/>
            </a:xfrm>
            <a:prstGeom prst="flowChartOffpageConnector">
              <a:avLst/>
            </a:prstGeom>
            <a:solidFill>
              <a:srgbClr val="073763"/>
            </a:solidFill>
            <a:ln>
              <a:noFill/>
            </a:ln>
          </p:spPr>
          <p:txBody>
            <a:bodyPr spcFirstLastPara="1" wrap="square" lIns="121900" tIns="121900" rIns="121900" bIns="121900" anchor="ctr" anchorCtr="0">
              <a:noAutofit/>
            </a:bodyPr>
            <a:lstStyle/>
            <a:p>
              <a:endParaRPr sz="2400"/>
            </a:p>
          </p:txBody>
        </p:sp>
        <p:sp>
          <p:nvSpPr>
            <p:cNvPr id="508" name="Google Shape;508;g2ed241121fb_0_879"/>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en" sz="1733">
                  <a:solidFill>
                    <a:srgbClr val="FFFFFF"/>
                  </a:solidFill>
                  <a:latin typeface="Roboto Medium"/>
                  <a:ea typeface="Roboto Medium"/>
                  <a:cs typeface="Roboto Medium"/>
                  <a:sym typeface="Roboto Medium"/>
                </a:rPr>
                <a:t>Gained Insights</a:t>
              </a:r>
              <a:endParaRPr sz="1733">
                <a:solidFill>
                  <a:srgbClr val="FFFFFF"/>
                </a:solidFill>
                <a:latin typeface="Roboto"/>
                <a:ea typeface="Roboto"/>
                <a:cs typeface="Roboto"/>
                <a:sym typeface="Roboto"/>
              </a:endParaRPr>
            </a:p>
          </p:txBody>
        </p:sp>
        <p:sp>
          <p:nvSpPr>
            <p:cNvPr id="509" name="Google Shape;509;g2ed241121fb_0_879"/>
            <p:cNvSpPr/>
            <p:nvPr/>
          </p:nvSpPr>
          <p:spPr>
            <a:xfrm>
              <a:off x="4387855" y="2322569"/>
              <a:ext cx="3162900" cy="642300"/>
            </a:xfrm>
            <a:prstGeom prst="rect">
              <a:avLst/>
            </a:prstGeom>
            <a:noFill/>
            <a:ln>
              <a:noFill/>
            </a:ln>
          </p:spPr>
          <p:txBody>
            <a:bodyPr spcFirstLastPara="1" wrap="square" lIns="121900" tIns="121900" rIns="121900" bIns="121900" anchor="ctr" anchorCtr="0">
              <a:noAutofit/>
            </a:bodyPr>
            <a:lstStyle/>
            <a:p>
              <a:pPr marL="1219170" indent="-397923">
                <a:lnSpc>
                  <a:spcPct val="115000"/>
                </a:lnSpc>
                <a:buClr>
                  <a:srgbClr val="073763"/>
                </a:buClr>
                <a:buSzPts val="1100"/>
                <a:buFont typeface="Roboto"/>
                <a:buChar char="●"/>
              </a:pPr>
              <a:endParaRPr sz="1467">
                <a:solidFill>
                  <a:srgbClr val="073763"/>
                </a:solidFill>
                <a:latin typeface="Roboto"/>
                <a:ea typeface="Roboto"/>
                <a:cs typeface="Roboto"/>
                <a:sym typeface="Roboto"/>
              </a:endParaRPr>
            </a:p>
            <a:p>
              <a:pPr marL="1219170" indent="-397923">
                <a:lnSpc>
                  <a:spcPct val="115000"/>
                </a:lnSpc>
                <a:buClr>
                  <a:srgbClr val="073763"/>
                </a:buClr>
                <a:buSzPts val="1100"/>
                <a:buFont typeface="Roboto"/>
                <a:buChar char="●"/>
              </a:pPr>
              <a:r>
                <a:rPr lang="en" sz="1467">
                  <a:solidFill>
                    <a:srgbClr val="073763"/>
                  </a:solidFill>
                  <a:latin typeface="Roboto"/>
                  <a:ea typeface="Roboto"/>
                  <a:cs typeface="Roboto"/>
                  <a:sym typeface="Roboto"/>
                </a:rPr>
                <a:t>The Rupee is a volatile currency </a:t>
              </a:r>
              <a:endParaRPr sz="1467">
                <a:solidFill>
                  <a:srgbClr val="073763"/>
                </a:solidFill>
                <a:latin typeface="Roboto"/>
                <a:ea typeface="Roboto"/>
                <a:cs typeface="Roboto"/>
                <a:sym typeface="Roboto"/>
              </a:endParaRPr>
            </a:p>
            <a:p>
              <a:pPr marL="1219170" indent="-397923">
                <a:lnSpc>
                  <a:spcPct val="115000"/>
                </a:lnSpc>
                <a:buClr>
                  <a:srgbClr val="073763"/>
                </a:buClr>
                <a:buSzPts val="1100"/>
                <a:buFont typeface="Roboto"/>
                <a:buChar char="●"/>
              </a:pPr>
              <a:r>
                <a:rPr lang="en" sz="1467">
                  <a:solidFill>
                    <a:srgbClr val="073763"/>
                  </a:solidFill>
                  <a:latin typeface="Roboto"/>
                  <a:ea typeface="Roboto"/>
                  <a:cs typeface="Roboto"/>
                  <a:sym typeface="Roboto"/>
                </a:rPr>
                <a:t>Large potential market share growth in India </a:t>
              </a:r>
              <a:endParaRPr sz="1467">
                <a:solidFill>
                  <a:srgbClr val="073763"/>
                </a:solidFill>
                <a:latin typeface="Roboto"/>
                <a:ea typeface="Roboto"/>
                <a:cs typeface="Roboto"/>
                <a:sym typeface="Roboto"/>
              </a:endParaRPr>
            </a:p>
            <a:p>
              <a:pPr marL="1219170" indent="-397923">
                <a:lnSpc>
                  <a:spcPct val="115000"/>
                </a:lnSpc>
                <a:buClr>
                  <a:srgbClr val="073763"/>
                </a:buClr>
                <a:buSzPts val="1100"/>
                <a:buFont typeface="Roboto"/>
                <a:buChar char="●"/>
              </a:pPr>
              <a:r>
                <a:rPr lang="en" sz="1467">
                  <a:solidFill>
                    <a:srgbClr val="073763"/>
                  </a:solidFill>
                  <a:latin typeface="Roboto"/>
                  <a:ea typeface="Roboto"/>
                  <a:cs typeface="Roboto"/>
                  <a:sym typeface="Roboto"/>
                </a:rPr>
                <a:t>Collinearity likely in this type of analysis, increased probability of false positives in regression</a:t>
              </a:r>
              <a:endParaRPr sz="1067">
                <a:solidFill>
                  <a:schemeClr val="lt1"/>
                </a:solidFill>
                <a:latin typeface="Roboto"/>
                <a:ea typeface="Roboto"/>
                <a:cs typeface="Roboto"/>
                <a:sym typeface="Roboto"/>
              </a:endParaRPr>
            </a:p>
            <a:p>
              <a:pPr marL="609585">
                <a:lnSpc>
                  <a:spcPct val="115000"/>
                </a:lnSpc>
              </a:pPr>
              <a:endParaRPr sz="2400">
                <a:solidFill>
                  <a:srgbClr val="073763"/>
                </a:solidFill>
                <a:latin typeface="Roboto"/>
                <a:ea typeface="Roboto"/>
                <a:cs typeface="Roboto"/>
                <a:sym typeface="Roboto"/>
              </a:endParaRPr>
            </a:p>
          </p:txBody>
        </p:sp>
      </p:grpSp>
      <p:grpSp>
        <p:nvGrpSpPr>
          <p:cNvPr id="510" name="Google Shape;510;g2ed241121fb_0_879"/>
          <p:cNvGrpSpPr/>
          <p:nvPr/>
        </p:nvGrpSpPr>
        <p:grpSpPr>
          <a:xfrm>
            <a:off x="949310" y="2146495"/>
            <a:ext cx="10811239" cy="1278123"/>
            <a:chOff x="2283025" y="2322545"/>
            <a:chExt cx="5267950" cy="643523"/>
          </a:xfrm>
        </p:grpSpPr>
        <p:sp>
          <p:nvSpPr>
            <p:cNvPr id="511" name="Google Shape;511;g2ed241121fb_0_879"/>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endParaRPr sz="2400"/>
            </a:p>
          </p:txBody>
        </p:sp>
        <p:sp>
          <p:nvSpPr>
            <p:cNvPr id="512" name="Google Shape;512;g2ed241121fb_0_879"/>
            <p:cNvSpPr/>
            <p:nvPr/>
          </p:nvSpPr>
          <p:spPr>
            <a:xfrm flipH="1">
              <a:off x="2283025" y="2322575"/>
              <a:ext cx="1844400" cy="6426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513" name="Google Shape;513;g2ed241121fb_0_879"/>
            <p:cNvSpPr/>
            <p:nvPr/>
          </p:nvSpPr>
          <p:spPr>
            <a:xfrm rot="-5400000">
              <a:off x="3501574" y="1934671"/>
              <a:ext cx="643356" cy="1419149"/>
            </a:xfrm>
            <a:prstGeom prst="flowChartOffpageConnector">
              <a:avLst/>
            </a:prstGeom>
            <a:solidFill>
              <a:srgbClr val="073763"/>
            </a:solidFill>
            <a:ln>
              <a:noFill/>
            </a:ln>
          </p:spPr>
          <p:txBody>
            <a:bodyPr spcFirstLastPara="1" wrap="square" lIns="121900" tIns="121900" rIns="121900" bIns="121900" anchor="ctr" anchorCtr="0">
              <a:noAutofit/>
            </a:bodyPr>
            <a:lstStyle/>
            <a:p>
              <a:endParaRPr sz="2400"/>
            </a:p>
          </p:txBody>
        </p:sp>
        <p:sp>
          <p:nvSpPr>
            <p:cNvPr id="514" name="Google Shape;514;g2ed241121fb_0_879"/>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en" sz="1733">
                  <a:solidFill>
                    <a:srgbClr val="FFFFFF"/>
                  </a:solidFill>
                  <a:latin typeface="Roboto Medium"/>
                  <a:ea typeface="Roboto Medium"/>
                  <a:cs typeface="Roboto Medium"/>
                  <a:sym typeface="Roboto Medium"/>
                </a:rPr>
                <a:t>Copilot Utilization </a:t>
              </a:r>
              <a:endParaRPr sz="1733">
                <a:solidFill>
                  <a:srgbClr val="FFFFFF"/>
                </a:solidFill>
                <a:latin typeface="Roboto"/>
                <a:ea typeface="Roboto"/>
                <a:cs typeface="Roboto"/>
                <a:sym typeface="Roboto"/>
              </a:endParaRPr>
            </a:p>
          </p:txBody>
        </p:sp>
        <p:sp>
          <p:nvSpPr>
            <p:cNvPr id="515" name="Google Shape;515;g2ed241121fb_0_879"/>
            <p:cNvSpPr/>
            <p:nvPr/>
          </p:nvSpPr>
          <p:spPr>
            <a:xfrm>
              <a:off x="4387855" y="2322545"/>
              <a:ext cx="3162900" cy="642300"/>
            </a:xfrm>
            <a:prstGeom prst="rect">
              <a:avLst/>
            </a:prstGeom>
            <a:noFill/>
            <a:ln>
              <a:noFill/>
            </a:ln>
          </p:spPr>
          <p:txBody>
            <a:bodyPr spcFirstLastPara="1" wrap="square" lIns="121900" tIns="121900" rIns="121900" bIns="121900" anchor="ctr" anchorCtr="0">
              <a:noAutofit/>
            </a:bodyPr>
            <a:lstStyle/>
            <a:p>
              <a:pPr marL="1219170" indent="-397923">
                <a:lnSpc>
                  <a:spcPct val="115000"/>
                </a:lnSpc>
                <a:buClr>
                  <a:srgbClr val="073763"/>
                </a:buClr>
                <a:buSzPts val="1100"/>
                <a:buFont typeface="Roboto"/>
                <a:buChar char="●"/>
              </a:pPr>
              <a:r>
                <a:rPr lang="en" sz="1467">
                  <a:solidFill>
                    <a:srgbClr val="073763"/>
                  </a:solidFill>
                  <a:latin typeface="Roboto"/>
                  <a:ea typeface="Roboto"/>
                  <a:cs typeface="Roboto"/>
                  <a:sym typeface="Roboto"/>
                </a:rPr>
                <a:t>Predict Exchange rate with a satisfactory variance tolerance</a:t>
              </a:r>
              <a:endParaRPr sz="1467">
                <a:solidFill>
                  <a:srgbClr val="073763"/>
                </a:solidFill>
                <a:latin typeface="Roboto"/>
                <a:ea typeface="Roboto"/>
                <a:cs typeface="Roboto"/>
                <a:sym typeface="Roboto"/>
              </a:endParaRPr>
            </a:p>
            <a:p>
              <a:pPr marL="1219170" indent="-397923">
                <a:lnSpc>
                  <a:spcPct val="115000"/>
                </a:lnSpc>
                <a:buClr>
                  <a:srgbClr val="073763"/>
                </a:buClr>
                <a:buSzPts val="1100"/>
                <a:buFont typeface="Roboto"/>
                <a:buChar char="●"/>
              </a:pPr>
              <a:r>
                <a:rPr lang="en" sz="1467">
                  <a:solidFill>
                    <a:srgbClr val="073763"/>
                  </a:solidFill>
                  <a:latin typeface="Roboto"/>
                  <a:ea typeface="Roboto"/>
                  <a:cs typeface="Roboto"/>
                  <a:sym typeface="Roboto"/>
                </a:rPr>
                <a:t>Implement MS Surface’s INR Pricing to minimize Revenue Dilution</a:t>
              </a:r>
              <a:endParaRPr sz="1333">
                <a:solidFill>
                  <a:srgbClr val="073763"/>
                </a:solidFill>
                <a:latin typeface="Roboto"/>
                <a:ea typeface="Roboto"/>
                <a:cs typeface="Roboto"/>
                <a:sym typeface="Roboto"/>
              </a:endParaRPr>
            </a:p>
          </p:txBody>
        </p:sp>
      </p:grpSp>
      <p:grpSp>
        <p:nvGrpSpPr>
          <p:cNvPr id="516" name="Google Shape;516;g2ed241121fb_0_879"/>
          <p:cNvGrpSpPr/>
          <p:nvPr/>
        </p:nvGrpSpPr>
        <p:grpSpPr>
          <a:xfrm>
            <a:off x="949321" y="868410"/>
            <a:ext cx="10811239" cy="1278077"/>
            <a:chOff x="2283025" y="2322568"/>
            <a:chExt cx="5267950" cy="643500"/>
          </a:xfrm>
        </p:grpSpPr>
        <p:sp>
          <p:nvSpPr>
            <p:cNvPr id="517" name="Google Shape;517;g2ed241121fb_0_879"/>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endParaRPr sz="2400"/>
            </a:p>
          </p:txBody>
        </p:sp>
        <p:sp>
          <p:nvSpPr>
            <p:cNvPr id="518" name="Google Shape;518;g2ed241121fb_0_879"/>
            <p:cNvSpPr/>
            <p:nvPr/>
          </p:nvSpPr>
          <p:spPr>
            <a:xfrm flipH="1">
              <a:off x="2283025" y="2322575"/>
              <a:ext cx="1844400" cy="6426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519" name="Google Shape;519;g2ed241121fb_0_879"/>
            <p:cNvSpPr/>
            <p:nvPr/>
          </p:nvSpPr>
          <p:spPr>
            <a:xfrm rot="-5400000">
              <a:off x="3501574" y="1934671"/>
              <a:ext cx="643356" cy="1419149"/>
            </a:xfrm>
            <a:prstGeom prst="flowChartOffpageConnector">
              <a:avLst/>
            </a:prstGeom>
            <a:solidFill>
              <a:srgbClr val="073763"/>
            </a:solidFill>
            <a:ln>
              <a:noFill/>
            </a:ln>
          </p:spPr>
          <p:txBody>
            <a:bodyPr spcFirstLastPara="1" wrap="square" lIns="121900" tIns="121900" rIns="121900" bIns="121900" anchor="ctr" anchorCtr="0">
              <a:noAutofit/>
            </a:bodyPr>
            <a:lstStyle/>
            <a:p>
              <a:endParaRPr sz="2400"/>
            </a:p>
          </p:txBody>
        </p:sp>
        <p:sp>
          <p:nvSpPr>
            <p:cNvPr id="520" name="Google Shape;520;g2ed241121fb_0_879"/>
            <p:cNvSpPr/>
            <p:nvPr/>
          </p:nvSpPr>
          <p:spPr>
            <a:xfrm>
              <a:off x="2342625" y="2399951"/>
              <a:ext cx="1940700" cy="495900"/>
            </a:xfrm>
            <a:prstGeom prst="rect">
              <a:avLst/>
            </a:prstGeom>
            <a:solidFill>
              <a:srgbClr val="203760"/>
            </a:solidFill>
            <a:ln>
              <a:noFill/>
            </a:ln>
          </p:spPr>
          <p:txBody>
            <a:bodyPr spcFirstLastPara="1" wrap="square" lIns="121900" tIns="121900" rIns="121900" bIns="121900" anchor="ctr" anchorCtr="0">
              <a:noAutofit/>
            </a:bodyPr>
            <a:lstStyle/>
            <a:p>
              <a:pPr>
                <a:lnSpc>
                  <a:spcPct val="115000"/>
                </a:lnSpc>
              </a:pPr>
              <a:r>
                <a:rPr lang="en" sz="1600">
                  <a:solidFill>
                    <a:srgbClr val="FFFFFF"/>
                  </a:solidFill>
                  <a:latin typeface="Roboto Medium"/>
                  <a:ea typeface="Roboto Medium"/>
                  <a:cs typeface="Roboto Medium"/>
                  <a:sym typeface="Roboto Medium"/>
                </a:rPr>
                <a:t>Key Points of Discovery</a:t>
              </a:r>
              <a:endParaRPr sz="1600">
                <a:solidFill>
                  <a:srgbClr val="FFFFFF"/>
                </a:solidFill>
                <a:latin typeface="Roboto"/>
                <a:ea typeface="Roboto"/>
                <a:cs typeface="Roboto"/>
                <a:sym typeface="Roboto"/>
              </a:endParaRPr>
            </a:p>
          </p:txBody>
        </p:sp>
        <p:sp>
          <p:nvSpPr>
            <p:cNvPr id="521" name="Google Shape;521;g2ed241121fb_0_879"/>
            <p:cNvSpPr/>
            <p:nvPr/>
          </p:nvSpPr>
          <p:spPr>
            <a:xfrm>
              <a:off x="4387849" y="2323751"/>
              <a:ext cx="3162900" cy="642300"/>
            </a:xfrm>
            <a:prstGeom prst="rect">
              <a:avLst/>
            </a:prstGeom>
            <a:noFill/>
            <a:ln>
              <a:noFill/>
            </a:ln>
          </p:spPr>
          <p:txBody>
            <a:bodyPr spcFirstLastPara="1" wrap="square" lIns="121900" tIns="121900" rIns="121900" bIns="121900" anchor="ctr" anchorCtr="0">
              <a:noAutofit/>
            </a:bodyPr>
            <a:lstStyle/>
            <a:p>
              <a:pPr marL="1219170" indent="-406390">
                <a:lnSpc>
                  <a:spcPct val="115000"/>
                </a:lnSpc>
                <a:buClr>
                  <a:srgbClr val="073763"/>
                </a:buClr>
                <a:buSzPts val="1200"/>
                <a:buFont typeface="Roboto"/>
                <a:buChar char="●"/>
              </a:pPr>
              <a:r>
                <a:rPr lang="en" sz="1600">
                  <a:solidFill>
                    <a:srgbClr val="073763"/>
                  </a:solidFill>
                  <a:latin typeface="Roboto"/>
                  <a:ea typeface="Roboto"/>
                  <a:cs typeface="Roboto"/>
                  <a:sym typeface="Roboto"/>
                </a:rPr>
                <a:t>Consistent Underprediction of the exchange rate  Concluded from the Time Series Models</a:t>
              </a:r>
              <a:endParaRPr sz="1600">
                <a:solidFill>
                  <a:srgbClr val="073763"/>
                </a:solidFill>
                <a:latin typeface="Roboto"/>
                <a:ea typeface="Roboto"/>
                <a:cs typeface="Roboto"/>
                <a:sym typeface="Roboto"/>
              </a:endParaRPr>
            </a:p>
            <a:p>
              <a:pPr marL="1219170" indent="-406390">
                <a:lnSpc>
                  <a:spcPct val="115000"/>
                </a:lnSpc>
                <a:buClr>
                  <a:srgbClr val="073763"/>
                </a:buClr>
                <a:buSzPts val="1200"/>
                <a:buFont typeface="Roboto"/>
                <a:buChar char="●"/>
              </a:pPr>
              <a:r>
                <a:rPr lang="en" sz="1600">
                  <a:solidFill>
                    <a:srgbClr val="073763"/>
                  </a:solidFill>
                  <a:latin typeface="Roboto"/>
                  <a:ea typeface="Roboto"/>
                  <a:cs typeface="Roboto"/>
                  <a:sym typeface="Roboto"/>
                </a:rPr>
                <a:t>Time series Model output is directionally correct </a:t>
              </a:r>
              <a:endParaRPr sz="1600">
                <a:solidFill>
                  <a:srgbClr val="073763"/>
                </a:solidFill>
                <a:latin typeface="Roboto"/>
                <a:ea typeface="Roboto"/>
                <a:cs typeface="Roboto"/>
                <a:sym typeface="Roboto"/>
              </a:endParaRPr>
            </a:p>
          </p:txBody>
        </p:sp>
      </p:grpSp>
      <p:grpSp>
        <p:nvGrpSpPr>
          <p:cNvPr id="522" name="Google Shape;522;g2ed241121fb_0_879"/>
          <p:cNvGrpSpPr/>
          <p:nvPr/>
        </p:nvGrpSpPr>
        <p:grpSpPr>
          <a:xfrm>
            <a:off x="949313" y="4709883"/>
            <a:ext cx="10811239" cy="1278077"/>
            <a:chOff x="2283025" y="2322568"/>
            <a:chExt cx="5267950" cy="643500"/>
          </a:xfrm>
        </p:grpSpPr>
        <p:sp>
          <p:nvSpPr>
            <p:cNvPr id="523" name="Google Shape;523;g2ed241121fb_0_879"/>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endParaRPr sz="2400"/>
            </a:p>
          </p:txBody>
        </p:sp>
        <p:sp>
          <p:nvSpPr>
            <p:cNvPr id="524" name="Google Shape;524;g2ed241121fb_0_879"/>
            <p:cNvSpPr/>
            <p:nvPr/>
          </p:nvSpPr>
          <p:spPr>
            <a:xfrm flipH="1">
              <a:off x="2283025" y="2322575"/>
              <a:ext cx="1844400" cy="6426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525" name="Google Shape;525;g2ed241121fb_0_879"/>
            <p:cNvSpPr/>
            <p:nvPr/>
          </p:nvSpPr>
          <p:spPr>
            <a:xfrm rot="-5400000">
              <a:off x="3501574" y="1934671"/>
              <a:ext cx="643356" cy="1419149"/>
            </a:xfrm>
            <a:prstGeom prst="flowChartOffpageConnector">
              <a:avLst/>
            </a:prstGeom>
            <a:solidFill>
              <a:srgbClr val="073763"/>
            </a:solidFill>
            <a:ln>
              <a:noFill/>
            </a:ln>
          </p:spPr>
          <p:txBody>
            <a:bodyPr spcFirstLastPara="1" wrap="square" lIns="121900" tIns="121900" rIns="121900" bIns="121900" anchor="ctr" anchorCtr="0">
              <a:noAutofit/>
            </a:bodyPr>
            <a:lstStyle/>
            <a:p>
              <a:endParaRPr sz="2400"/>
            </a:p>
          </p:txBody>
        </p:sp>
        <p:sp>
          <p:nvSpPr>
            <p:cNvPr id="526" name="Google Shape;526;g2ed241121fb_0_879"/>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en" sz="1733">
                  <a:solidFill>
                    <a:srgbClr val="FFFFFF"/>
                  </a:solidFill>
                  <a:latin typeface="Roboto"/>
                  <a:ea typeface="Roboto"/>
                  <a:cs typeface="Roboto"/>
                  <a:sym typeface="Roboto"/>
                </a:rPr>
                <a:t>Potential Next steps</a:t>
              </a:r>
              <a:endParaRPr sz="1733">
                <a:solidFill>
                  <a:srgbClr val="FFFFFF"/>
                </a:solidFill>
                <a:latin typeface="Roboto"/>
                <a:ea typeface="Roboto"/>
                <a:cs typeface="Roboto"/>
                <a:sym typeface="Roboto"/>
              </a:endParaRPr>
            </a:p>
          </p:txBody>
        </p:sp>
      </p:grpSp>
      <p:sp>
        <p:nvSpPr>
          <p:cNvPr id="527" name="Google Shape;527;g2ed241121fb_0_879"/>
          <p:cNvSpPr/>
          <p:nvPr/>
        </p:nvSpPr>
        <p:spPr>
          <a:xfrm>
            <a:off x="5270129" y="4702643"/>
            <a:ext cx="6490400" cy="1275600"/>
          </a:xfrm>
          <a:prstGeom prst="rect">
            <a:avLst/>
          </a:prstGeom>
          <a:noFill/>
          <a:ln>
            <a:noFill/>
          </a:ln>
        </p:spPr>
        <p:txBody>
          <a:bodyPr spcFirstLastPara="1" wrap="square" lIns="121900" tIns="121900" rIns="121900" bIns="121900" anchor="ctr" anchorCtr="0">
            <a:noAutofit/>
          </a:bodyPr>
          <a:lstStyle/>
          <a:p>
            <a:pPr marL="1219170" indent="-406390">
              <a:lnSpc>
                <a:spcPct val="115000"/>
              </a:lnSpc>
              <a:buClr>
                <a:srgbClr val="073763"/>
              </a:buClr>
              <a:buSzPts val="1200"/>
              <a:buFont typeface="Roboto"/>
              <a:buChar char="●"/>
            </a:pPr>
            <a:r>
              <a:rPr lang="en" sz="1600">
                <a:solidFill>
                  <a:srgbClr val="073763"/>
                </a:solidFill>
                <a:latin typeface="Roboto"/>
                <a:ea typeface="Roboto"/>
                <a:cs typeface="Roboto"/>
                <a:sym typeface="Roboto"/>
              </a:rPr>
              <a:t>Identify why models consistently underpredicts</a:t>
            </a:r>
            <a:endParaRPr sz="1600">
              <a:solidFill>
                <a:srgbClr val="073763"/>
              </a:solidFill>
              <a:latin typeface="Roboto"/>
              <a:ea typeface="Roboto"/>
              <a:cs typeface="Roboto"/>
              <a:sym typeface="Roboto"/>
            </a:endParaRPr>
          </a:p>
          <a:p>
            <a:pPr marL="1219170" indent="-406390">
              <a:lnSpc>
                <a:spcPct val="115000"/>
              </a:lnSpc>
              <a:buClr>
                <a:srgbClr val="073763"/>
              </a:buClr>
              <a:buSzPts val="1200"/>
              <a:buFont typeface="Roboto"/>
              <a:buChar char="●"/>
            </a:pPr>
            <a:r>
              <a:rPr lang="en" sz="1600">
                <a:solidFill>
                  <a:srgbClr val="073763"/>
                </a:solidFill>
                <a:latin typeface="Roboto"/>
                <a:ea typeface="Roboto"/>
                <a:cs typeface="Roboto"/>
                <a:sym typeface="Roboto"/>
              </a:rPr>
              <a:t>Implement API with AI for auto-updating and cleaning data for live dashboard.</a:t>
            </a:r>
            <a:endParaRPr sz="1600">
              <a:solidFill>
                <a:srgbClr val="073763"/>
              </a:solidFill>
              <a:latin typeface="Roboto"/>
              <a:ea typeface="Roboto"/>
              <a:cs typeface="Roboto"/>
              <a:sym typeface="Roboto"/>
            </a:endParaRPr>
          </a:p>
          <a:p>
            <a:pPr marL="1219170" indent="-406390">
              <a:lnSpc>
                <a:spcPct val="115000"/>
              </a:lnSpc>
              <a:buClr>
                <a:srgbClr val="073763"/>
              </a:buClr>
              <a:buSzPts val="1200"/>
              <a:buFont typeface="Roboto"/>
              <a:buChar char="●"/>
            </a:pPr>
            <a:r>
              <a:rPr lang="en" sz="1600">
                <a:solidFill>
                  <a:srgbClr val="073763"/>
                </a:solidFill>
                <a:latin typeface="Roboto"/>
                <a:ea typeface="Roboto"/>
                <a:cs typeface="Roboto"/>
                <a:sym typeface="Roboto"/>
              </a:rPr>
              <a:t>Enhance regression model with sentiment analysis</a:t>
            </a:r>
            <a:endParaRPr sz="1600">
              <a:solidFill>
                <a:srgbClr val="073763"/>
              </a:solidFill>
              <a:latin typeface="Roboto"/>
              <a:ea typeface="Roboto"/>
              <a:cs typeface="Roboto"/>
              <a:sym typeface="Roboto"/>
            </a:endParaRPr>
          </a:p>
        </p:txBody>
      </p:sp>
      <p:sp>
        <p:nvSpPr>
          <p:cNvPr id="528" name="Google Shape;528;g2ed241121fb_0_879"/>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529" name="Google Shape;529;g2ed241121fb_0_879"/>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530" name="Google Shape;530;g2ed241121fb_0_879"/>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pic>
        <p:nvPicPr>
          <p:cNvPr id="531" name="Google Shape;531;g2ed241121fb_0_879"/>
          <p:cNvPicPr preferRelativeResize="0"/>
          <p:nvPr/>
        </p:nvPicPr>
        <p:blipFill>
          <a:blip r:embed="rId3">
            <a:alphaModFix/>
          </a:blip>
          <a:stretch>
            <a:fillRect/>
          </a:stretch>
        </p:blipFill>
        <p:spPr>
          <a:xfrm>
            <a:off x="11415556" y="6081321"/>
            <a:ext cx="776433" cy="776467"/>
          </a:xfrm>
          <a:prstGeom prst="rect">
            <a:avLst/>
          </a:prstGeom>
          <a:noFill/>
          <a:ln>
            <a:noFill/>
          </a:ln>
        </p:spPr>
      </p:pic>
      <p:pic>
        <p:nvPicPr>
          <p:cNvPr id="532" name="Google Shape;532;g2ed241121fb_0_879"/>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533" name="Google Shape;533;g2ed241121fb_0_879"/>
          <p:cNvSpPr txBox="1">
            <a:spLocks noGrp="1"/>
          </p:cNvSpPr>
          <p:nvPr>
            <p:ph type="sldNum" idx="12"/>
          </p:nvPr>
        </p:nvSpPr>
        <p:spPr>
          <a:xfrm>
            <a:off x="609595" y="6404867"/>
            <a:ext cx="11582400" cy="365200"/>
          </a:xfrm>
          <a:prstGeom prst="rect">
            <a:avLst/>
          </a:prstGeom>
        </p:spPr>
        <p:txBody>
          <a:bodyPr spcFirstLastPara="1" vert="horz" wrap="square" lIns="121900" tIns="121900" rIns="121900" bIns="121900" rtlCol="0" anchor="ctr" anchorCtr="0">
            <a:normAutofit fontScale="70000" lnSpcReduction="20000"/>
          </a:bodyPr>
          <a:lstStyle/>
          <a:p>
            <a:pPr algn="ctr">
              <a:buSzPct val="180000"/>
            </a:pPr>
            <a:fld id="{00000000-1234-1234-1234-123412341234}" type="slidenum">
              <a:rPr lang="en"/>
              <a:pPr algn="ctr">
                <a:buSzPct val="180000"/>
              </a:pPr>
              <a:t>21</a:t>
            </a:fld>
            <a:endParaRPr/>
          </a:p>
        </p:txBody>
      </p:sp>
      <p:pic>
        <p:nvPicPr>
          <p:cNvPr id="534" name="Google Shape;534;g2ed241121fb_0_879"/>
          <p:cNvPicPr preferRelativeResize="0"/>
          <p:nvPr/>
        </p:nvPicPr>
        <p:blipFill rotWithShape="1">
          <a:blip r:embed="rId4">
            <a:alphaModFix/>
          </a:blip>
          <a:srcRect/>
          <a:stretch/>
        </p:blipFill>
        <p:spPr>
          <a:xfrm>
            <a:off x="8175251" y="6295288"/>
            <a:ext cx="3102427" cy="482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13"/>
          <p:cNvPicPr preferRelativeResize="0"/>
          <p:nvPr/>
        </p:nvPicPr>
        <p:blipFill>
          <a:blip r:embed="rId3">
            <a:alphaModFix amt="50000"/>
          </a:blip>
          <a:stretch>
            <a:fillRect/>
          </a:stretch>
        </p:blipFill>
        <p:spPr>
          <a:xfrm>
            <a:off x="609633" y="1500533"/>
            <a:ext cx="11582400" cy="3563835"/>
          </a:xfrm>
          <a:prstGeom prst="rect">
            <a:avLst/>
          </a:prstGeom>
          <a:noFill/>
          <a:ln>
            <a:noFill/>
          </a:ln>
        </p:spPr>
      </p:pic>
      <p:sp>
        <p:nvSpPr>
          <p:cNvPr id="541" name="Google Shape;541;p13"/>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542" name="Google Shape;542;p13"/>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543" name="Google Shape;543;p13"/>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544" name="Google Shape;544;p13"/>
          <p:cNvSpPr txBox="1"/>
          <p:nvPr/>
        </p:nvSpPr>
        <p:spPr>
          <a:xfrm>
            <a:off x="878136" y="2131101"/>
            <a:ext cx="4884400" cy="1208400"/>
          </a:xfrm>
          <a:prstGeom prst="rect">
            <a:avLst/>
          </a:prstGeom>
          <a:noFill/>
          <a:ln>
            <a:noFill/>
          </a:ln>
        </p:spPr>
        <p:txBody>
          <a:bodyPr spcFirstLastPara="1" wrap="square" lIns="121867" tIns="60933" rIns="121867" bIns="60933" anchor="ctr" anchorCtr="0">
            <a:noAutofit/>
          </a:bodyPr>
          <a:lstStyle/>
          <a:p>
            <a:pPr>
              <a:buClr>
                <a:schemeClr val="dk1"/>
              </a:buClr>
              <a:buSzPts val="990"/>
            </a:pPr>
            <a:r>
              <a:rPr lang="en" sz="3733">
                <a:solidFill>
                  <a:schemeClr val="dk1"/>
                </a:solidFill>
              </a:rPr>
              <a:t>Thank you!</a:t>
            </a:r>
            <a:endParaRPr sz="3147" b="1">
              <a:solidFill>
                <a:schemeClr val="dk1"/>
              </a:solidFill>
              <a:latin typeface="Arial"/>
              <a:ea typeface="Arial"/>
              <a:cs typeface="Arial"/>
              <a:sym typeface="Arial"/>
            </a:endParaRPr>
          </a:p>
        </p:txBody>
      </p:sp>
      <p:pic>
        <p:nvPicPr>
          <p:cNvPr id="545" name="Google Shape;545;p13"/>
          <p:cNvPicPr preferRelativeResize="0"/>
          <p:nvPr/>
        </p:nvPicPr>
        <p:blipFill>
          <a:blip r:embed="rId4">
            <a:alphaModFix/>
          </a:blip>
          <a:stretch>
            <a:fillRect/>
          </a:stretch>
        </p:blipFill>
        <p:spPr>
          <a:xfrm>
            <a:off x="11415556" y="6081321"/>
            <a:ext cx="776433" cy="776467"/>
          </a:xfrm>
          <a:prstGeom prst="rect">
            <a:avLst/>
          </a:prstGeom>
          <a:noFill/>
          <a:ln>
            <a:noFill/>
          </a:ln>
        </p:spPr>
      </p:pic>
      <p:sp>
        <p:nvSpPr>
          <p:cNvPr id="546" name="Google Shape;546;p13"/>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547" name="Google Shape;547;p13"/>
          <p:cNvSpPr txBox="1">
            <a:spLocks noGrp="1"/>
          </p:cNvSpPr>
          <p:nvPr>
            <p:ph type="sldNum" idx="12"/>
          </p:nvPr>
        </p:nvSpPr>
        <p:spPr>
          <a:xfrm>
            <a:off x="609635" y="6356367"/>
            <a:ext cx="11582400" cy="365200"/>
          </a:xfrm>
          <a:prstGeom prst="rect">
            <a:avLst/>
          </a:prstGeom>
        </p:spPr>
        <p:txBody>
          <a:bodyPr spcFirstLastPara="1" vert="horz" wrap="square" lIns="121867" tIns="60933" rIns="121867" bIns="60933" rtlCol="0" anchor="t" anchorCtr="0">
            <a:normAutofit/>
          </a:bodyPr>
          <a:lstStyle/>
          <a:p>
            <a:pPr algn="ctr">
              <a:buClr>
                <a:srgbClr val="000000"/>
              </a:buClr>
              <a:buSzPct val="100000"/>
            </a:pPr>
            <a:fld id="{00000000-1234-1234-1234-123412341234}" type="slidenum">
              <a:rPr lang="en"/>
              <a:pPr algn="ctr">
                <a:buClr>
                  <a:srgbClr val="000000"/>
                </a:buClr>
                <a:buSzPct val="100000"/>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2ec93df8546_3_26"/>
          <p:cNvSpPr txBox="1">
            <a:spLocks noGrp="1"/>
          </p:cNvSpPr>
          <p:nvPr>
            <p:ph type="title"/>
          </p:nvPr>
        </p:nvSpPr>
        <p:spPr>
          <a:xfrm>
            <a:off x="609600" y="274637"/>
            <a:ext cx="10972800" cy="1143200"/>
          </a:xfrm>
          <a:prstGeom prst="rect">
            <a:avLst/>
          </a:prstGeom>
        </p:spPr>
        <p:txBody>
          <a:bodyPr spcFirstLastPara="1" vert="horz" wrap="square" lIns="121867" tIns="60933" rIns="121867" bIns="60933" rtlCol="0" anchor="ctr" anchorCtr="0">
            <a:normAutofit/>
          </a:bodyPr>
          <a:lstStyle/>
          <a:p>
            <a:pPr algn="ctr">
              <a:spcBef>
                <a:spcPts val="0"/>
              </a:spcBef>
            </a:pPr>
            <a:r>
              <a:rPr lang="en"/>
              <a:t>Appendix</a:t>
            </a:r>
            <a:endParaRPr/>
          </a:p>
        </p:txBody>
      </p:sp>
      <p:pic>
        <p:nvPicPr>
          <p:cNvPr id="553" name="Google Shape;553;g2ec93df8546_3_26"/>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554" name="Google Shape;554;g2ec93df8546_3_26"/>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555" name="Google Shape;555;g2ec93df8546_3_26"/>
          <p:cNvSpPr txBox="1">
            <a:spLocks noGrp="1"/>
          </p:cNvSpPr>
          <p:nvPr>
            <p:ph type="sldNum" idx="12"/>
          </p:nvPr>
        </p:nvSpPr>
        <p:spPr>
          <a:xfrm>
            <a:off x="5720697" y="6404867"/>
            <a:ext cx="524000" cy="365200"/>
          </a:xfrm>
          <a:prstGeom prst="rect">
            <a:avLst/>
          </a:prstGeom>
        </p:spPr>
        <p:txBody>
          <a:bodyPr spcFirstLastPara="1" vert="horz" wrap="square" lIns="121867" tIns="60933" rIns="121867" bIns="60933" rtlCol="0" anchor="t" anchorCtr="0">
            <a:normAutofit/>
          </a:bodyPr>
          <a:lstStyle/>
          <a:p>
            <a:pPr algn="l">
              <a:buClr>
                <a:srgbClr val="000000"/>
              </a:buClr>
              <a:buSzPct val="100000"/>
            </a:pPr>
            <a:fld id="{00000000-1234-1234-1234-123412341234}" type="slidenum">
              <a:rPr lang="en"/>
              <a:pPr algn="l">
                <a:buClr>
                  <a:srgbClr val="000000"/>
                </a:buClr>
                <a:buSzPct val="100000"/>
              </a:pPr>
              <a:t>23</a:t>
            </a:fld>
            <a:endParaRPr/>
          </a:p>
        </p:txBody>
      </p:sp>
      <p:pic>
        <p:nvPicPr>
          <p:cNvPr id="556" name="Google Shape;556;g2ec93df8546_3_26"/>
          <p:cNvPicPr preferRelativeResize="0"/>
          <p:nvPr/>
        </p:nvPicPr>
        <p:blipFill>
          <a:blip r:embed="rId4">
            <a:alphaModFix/>
          </a:blip>
          <a:stretch>
            <a:fillRect/>
          </a:stretch>
        </p:blipFill>
        <p:spPr>
          <a:xfrm>
            <a:off x="1213733" y="2095520"/>
            <a:ext cx="3810000" cy="2667000"/>
          </a:xfrm>
          <a:prstGeom prst="rect">
            <a:avLst/>
          </a:prstGeom>
          <a:noFill/>
          <a:ln>
            <a:noFill/>
          </a:ln>
        </p:spPr>
      </p:pic>
      <p:pic>
        <p:nvPicPr>
          <p:cNvPr id="557" name="Google Shape;557;g2ec93df8546_3_26"/>
          <p:cNvPicPr preferRelativeResize="0"/>
          <p:nvPr/>
        </p:nvPicPr>
        <p:blipFill>
          <a:blip r:embed="rId5">
            <a:alphaModFix/>
          </a:blip>
          <a:stretch>
            <a:fillRect/>
          </a:stretch>
        </p:blipFill>
        <p:spPr>
          <a:xfrm>
            <a:off x="7625233" y="2128417"/>
            <a:ext cx="2601168" cy="2601168"/>
          </a:xfrm>
          <a:prstGeom prst="rect">
            <a:avLst/>
          </a:prstGeom>
          <a:noFill/>
          <a:ln>
            <a:noFill/>
          </a:ln>
        </p:spPr>
      </p:pic>
      <p:sp>
        <p:nvSpPr>
          <p:cNvPr id="558" name="Google Shape;558;g2ec93df8546_3_26"/>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559" name="Google Shape;559;g2ec93df8546_3_26"/>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25"/>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565" name="Google Shape;565;p25"/>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566" name="Google Shape;566;p25"/>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567" name="Google Shape;567;p25"/>
          <p:cNvSpPr txBox="1"/>
          <p:nvPr/>
        </p:nvSpPr>
        <p:spPr>
          <a:xfrm>
            <a:off x="812800" y="477837"/>
            <a:ext cx="10972800" cy="1143200"/>
          </a:xfrm>
          <a:prstGeom prst="rect">
            <a:avLst/>
          </a:prstGeom>
          <a:noFill/>
          <a:ln>
            <a:noFill/>
          </a:ln>
        </p:spPr>
        <p:txBody>
          <a:bodyPr spcFirstLastPara="1" wrap="square" lIns="121867" tIns="60933" rIns="121867" bIns="60933" anchor="ctr" anchorCtr="0">
            <a:noAutofit/>
          </a:bodyPr>
          <a:lstStyle/>
          <a:p>
            <a:pPr>
              <a:buClr>
                <a:schemeClr val="dk1"/>
              </a:buClr>
              <a:buSzPts val="1800"/>
            </a:pPr>
            <a:r>
              <a:rPr lang="en" sz="2733">
                <a:solidFill>
                  <a:schemeClr val="dk1"/>
                </a:solidFill>
              </a:rPr>
              <a:t>SARIMA MODEL and Forecasted Results</a:t>
            </a:r>
            <a:endParaRPr sz="3733">
              <a:solidFill>
                <a:schemeClr val="dk1"/>
              </a:solidFill>
              <a:latin typeface="Arial"/>
              <a:ea typeface="Arial"/>
              <a:cs typeface="Arial"/>
              <a:sym typeface="Arial"/>
            </a:endParaRPr>
          </a:p>
        </p:txBody>
      </p:sp>
      <p:pic>
        <p:nvPicPr>
          <p:cNvPr id="568" name="Google Shape;568;p25"/>
          <p:cNvPicPr preferRelativeResize="0"/>
          <p:nvPr/>
        </p:nvPicPr>
        <p:blipFill>
          <a:blip r:embed="rId3">
            <a:alphaModFix/>
          </a:blip>
          <a:stretch>
            <a:fillRect/>
          </a:stretch>
        </p:blipFill>
        <p:spPr>
          <a:xfrm>
            <a:off x="901568" y="1705734"/>
            <a:ext cx="6561033" cy="3175033"/>
          </a:xfrm>
          <a:prstGeom prst="rect">
            <a:avLst/>
          </a:prstGeom>
          <a:noFill/>
          <a:ln>
            <a:noFill/>
          </a:ln>
        </p:spPr>
      </p:pic>
      <p:pic>
        <p:nvPicPr>
          <p:cNvPr id="569" name="Google Shape;569;p25"/>
          <p:cNvPicPr preferRelativeResize="0"/>
          <p:nvPr/>
        </p:nvPicPr>
        <p:blipFill>
          <a:blip r:embed="rId4">
            <a:alphaModFix/>
          </a:blip>
          <a:stretch>
            <a:fillRect/>
          </a:stretch>
        </p:blipFill>
        <p:spPr>
          <a:xfrm>
            <a:off x="7975568" y="1705733"/>
            <a:ext cx="3810049" cy="3175033"/>
          </a:xfrm>
          <a:prstGeom prst="rect">
            <a:avLst/>
          </a:prstGeom>
          <a:noFill/>
          <a:ln>
            <a:noFill/>
          </a:ln>
        </p:spPr>
      </p:pic>
      <p:pic>
        <p:nvPicPr>
          <p:cNvPr id="570" name="Google Shape;570;p25"/>
          <p:cNvPicPr preferRelativeResize="0"/>
          <p:nvPr/>
        </p:nvPicPr>
        <p:blipFill>
          <a:blip r:embed="rId5">
            <a:alphaModFix/>
          </a:blip>
          <a:stretch>
            <a:fillRect/>
          </a:stretch>
        </p:blipFill>
        <p:spPr>
          <a:xfrm>
            <a:off x="11415556" y="6081321"/>
            <a:ext cx="776433" cy="776467"/>
          </a:xfrm>
          <a:prstGeom prst="rect">
            <a:avLst/>
          </a:prstGeom>
          <a:noFill/>
          <a:ln>
            <a:noFill/>
          </a:ln>
        </p:spPr>
      </p:pic>
      <p:sp>
        <p:nvSpPr>
          <p:cNvPr id="571" name="Google Shape;571;p25"/>
          <p:cNvSpPr txBox="1">
            <a:spLocks noGrp="1"/>
          </p:cNvSpPr>
          <p:nvPr>
            <p:ph type="sldNum" idx="12"/>
          </p:nvPr>
        </p:nvSpPr>
        <p:spPr>
          <a:xfrm>
            <a:off x="8696960" y="6356352"/>
            <a:ext cx="2844800" cy="365200"/>
          </a:xfrm>
          <a:prstGeom prst="rect">
            <a:avLst/>
          </a:prstGeom>
        </p:spPr>
        <p:txBody>
          <a:bodyPr spcFirstLastPara="1" vert="horz" wrap="square" lIns="121867" tIns="60933" rIns="121867" bIns="60933" rtlCol="0" anchor="t" anchorCtr="0">
            <a:normAutofit/>
          </a:bodyPr>
          <a:lstStyle/>
          <a:p>
            <a:pPr algn="l">
              <a:buClr>
                <a:srgbClr val="000000"/>
              </a:buClr>
              <a:buSzPct val="100000"/>
            </a:pPr>
            <a:fld id="{00000000-1234-1234-1234-123412341234}" type="slidenum">
              <a:rPr lang="en"/>
              <a:pPr algn="l">
                <a:buClr>
                  <a:srgbClr val="000000"/>
                </a:buClr>
                <a:buSzPct val="100000"/>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2eccb321e46_1_11"/>
          <p:cNvSpPr txBox="1">
            <a:spLocks noGrp="1"/>
          </p:cNvSpPr>
          <p:nvPr>
            <p:ph type="title"/>
          </p:nvPr>
        </p:nvSpPr>
        <p:spPr>
          <a:xfrm>
            <a:off x="523700" y="203037"/>
            <a:ext cx="10972800" cy="1143200"/>
          </a:xfrm>
          <a:prstGeom prst="rect">
            <a:avLst/>
          </a:prstGeom>
        </p:spPr>
        <p:txBody>
          <a:bodyPr spcFirstLastPara="1" vert="horz" wrap="square" lIns="121867" tIns="60933" rIns="121867" bIns="60933" rtlCol="0" anchor="ctr" anchorCtr="0">
            <a:normAutofit/>
          </a:bodyPr>
          <a:lstStyle/>
          <a:p>
            <a:pPr algn="ctr">
              <a:spcBef>
                <a:spcPts val="0"/>
              </a:spcBef>
            </a:pPr>
            <a:r>
              <a:rPr lang="en"/>
              <a:t>SARIMA Testing Period</a:t>
            </a:r>
            <a:endParaRPr/>
          </a:p>
        </p:txBody>
      </p:sp>
      <p:pic>
        <p:nvPicPr>
          <p:cNvPr id="577" name="Google Shape;577;g2eccb321e46_1_11"/>
          <p:cNvPicPr preferRelativeResize="0"/>
          <p:nvPr/>
        </p:nvPicPr>
        <p:blipFill>
          <a:blip r:embed="rId3">
            <a:alphaModFix/>
          </a:blip>
          <a:stretch>
            <a:fillRect/>
          </a:stretch>
        </p:blipFill>
        <p:spPr>
          <a:xfrm>
            <a:off x="779167" y="1346238"/>
            <a:ext cx="4532035" cy="5105364"/>
          </a:xfrm>
          <a:prstGeom prst="rect">
            <a:avLst/>
          </a:prstGeom>
          <a:noFill/>
          <a:ln>
            <a:noFill/>
          </a:ln>
        </p:spPr>
      </p:pic>
      <p:pic>
        <p:nvPicPr>
          <p:cNvPr id="578" name="Google Shape;578;g2eccb321e46_1_11"/>
          <p:cNvPicPr preferRelativeResize="0"/>
          <p:nvPr/>
        </p:nvPicPr>
        <p:blipFill>
          <a:blip r:embed="rId4">
            <a:alphaModFix/>
          </a:blip>
          <a:stretch>
            <a:fillRect/>
          </a:stretch>
        </p:blipFill>
        <p:spPr>
          <a:xfrm>
            <a:off x="11415556" y="6081321"/>
            <a:ext cx="776433" cy="776467"/>
          </a:xfrm>
          <a:prstGeom prst="rect">
            <a:avLst/>
          </a:prstGeom>
          <a:noFill/>
          <a:ln>
            <a:noFill/>
          </a:ln>
        </p:spPr>
      </p:pic>
      <p:pic>
        <p:nvPicPr>
          <p:cNvPr id="579" name="Google Shape;579;g2eccb321e46_1_11"/>
          <p:cNvPicPr preferRelativeResize="0"/>
          <p:nvPr/>
        </p:nvPicPr>
        <p:blipFill>
          <a:blip r:embed="rId5">
            <a:alphaModFix/>
          </a:blip>
          <a:stretch>
            <a:fillRect/>
          </a:stretch>
        </p:blipFill>
        <p:spPr>
          <a:xfrm>
            <a:off x="5641234" y="1702168"/>
            <a:ext cx="6338565" cy="3614033"/>
          </a:xfrm>
          <a:prstGeom prst="rect">
            <a:avLst/>
          </a:prstGeom>
          <a:noFill/>
          <a:ln>
            <a:noFill/>
          </a:ln>
        </p:spPr>
      </p:pic>
      <p:sp>
        <p:nvSpPr>
          <p:cNvPr id="580" name="Google Shape;580;g2eccb321e46_1_11"/>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581" name="Google Shape;581;g2eccb321e46_1_11"/>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582" name="Google Shape;582;g2eccb321e46_1_11"/>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583" name="Google Shape;583;g2eccb321e46_1_11"/>
          <p:cNvSpPr txBox="1">
            <a:spLocks noGrp="1"/>
          </p:cNvSpPr>
          <p:nvPr>
            <p:ph type="sldNum" idx="12"/>
          </p:nvPr>
        </p:nvSpPr>
        <p:spPr>
          <a:xfrm>
            <a:off x="8696960" y="6356352"/>
            <a:ext cx="2844800" cy="365200"/>
          </a:xfrm>
          <a:prstGeom prst="rect">
            <a:avLst/>
          </a:prstGeom>
        </p:spPr>
        <p:txBody>
          <a:bodyPr spcFirstLastPara="1" vert="horz" wrap="square" lIns="121867" tIns="60933" rIns="121867" bIns="60933" rtlCol="0" anchor="t" anchorCtr="0">
            <a:normAutofit/>
          </a:bodyPr>
          <a:lstStyle/>
          <a:p>
            <a:pPr algn="l">
              <a:buClr>
                <a:srgbClr val="000000"/>
              </a:buClr>
              <a:buSzPct val="100000"/>
            </a:pPr>
            <a:fld id="{00000000-1234-1234-1234-123412341234}" type="slidenum">
              <a:rPr lang="en"/>
              <a:pPr algn="l">
                <a:buClr>
                  <a:srgbClr val="000000"/>
                </a:buClr>
                <a:buSzPct val="100000"/>
              </a:p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g2eccb321e46_1_27"/>
          <p:cNvSpPr txBox="1">
            <a:spLocks noGrp="1"/>
          </p:cNvSpPr>
          <p:nvPr>
            <p:ph type="title"/>
          </p:nvPr>
        </p:nvSpPr>
        <p:spPr>
          <a:xfrm>
            <a:off x="609600" y="274637"/>
            <a:ext cx="10972800" cy="1143200"/>
          </a:xfrm>
          <a:prstGeom prst="rect">
            <a:avLst/>
          </a:prstGeom>
        </p:spPr>
        <p:txBody>
          <a:bodyPr spcFirstLastPara="1" vert="horz" wrap="square" lIns="121867" tIns="60933" rIns="121867" bIns="60933" rtlCol="0" anchor="ctr" anchorCtr="0">
            <a:normAutofit/>
          </a:bodyPr>
          <a:lstStyle/>
          <a:p>
            <a:pPr algn="ctr">
              <a:spcBef>
                <a:spcPts val="0"/>
              </a:spcBef>
            </a:pPr>
            <a:r>
              <a:rPr lang="en"/>
              <a:t>Regression Model OLS Results</a:t>
            </a:r>
            <a:endParaRPr/>
          </a:p>
        </p:txBody>
      </p:sp>
      <p:pic>
        <p:nvPicPr>
          <p:cNvPr id="589" name="Google Shape;589;g2eccb321e46_1_27"/>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590" name="Google Shape;590;g2eccb321e46_1_27"/>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591" name="Google Shape;591;g2eccb321e46_1_27"/>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592" name="Google Shape;592;g2eccb321e46_1_27"/>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593" name="Google Shape;593;g2eccb321e46_1_27"/>
          <p:cNvSpPr txBox="1">
            <a:spLocks noGrp="1"/>
          </p:cNvSpPr>
          <p:nvPr>
            <p:ph type="sldNum" idx="12"/>
          </p:nvPr>
        </p:nvSpPr>
        <p:spPr>
          <a:xfrm>
            <a:off x="8696960" y="6356352"/>
            <a:ext cx="2844800" cy="365200"/>
          </a:xfrm>
          <a:prstGeom prst="rect">
            <a:avLst/>
          </a:prstGeom>
        </p:spPr>
        <p:txBody>
          <a:bodyPr spcFirstLastPara="1" vert="horz" wrap="square" lIns="121867" tIns="60933" rIns="121867" bIns="60933" rtlCol="0" anchor="t" anchorCtr="0">
            <a:normAutofit/>
          </a:bodyPr>
          <a:lstStyle/>
          <a:p>
            <a:pPr algn="l">
              <a:buClr>
                <a:srgbClr val="000000"/>
              </a:buClr>
              <a:buSzPct val="100000"/>
            </a:pPr>
            <a:fld id="{00000000-1234-1234-1234-123412341234}" type="slidenum">
              <a:rPr lang="en"/>
              <a:pPr algn="l">
                <a:buClr>
                  <a:srgbClr val="000000"/>
                </a:buClr>
                <a:buSzPct val="100000"/>
              </a:pPr>
              <a:t>26</a:t>
            </a:fld>
            <a:endParaRPr/>
          </a:p>
        </p:txBody>
      </p:sp>
      <p:pic>
        <p:nvPicPr>
          <p:cNvPr id="594" name="Google Shape;594;g2eccb321e46_1_27"/>
          <p:cNvPicPr preferRelativeResize="0"/>
          <p:nvPr/>
        </p:nvPicPr>
        <p:blipFill>
          <a:blip r:embed="rId4">
            <a:alphaModFix/>
          </a:blip>
          <a:stretch>
            <a:fillRect/>
          </a:stretch>
        </p:blipFill>
        <p:spPr>
          <a:xfrm>
            <a:off x="801967" y="1152101"/>
            <a:ext cx="5656667" cy="3001001"/>
          </a:xfrm>
          <a:prstGeom prst="rect">
            <a:avLst/>
          </a:prstGeom>
          <a:noFill/>
          <a:ln>
            <a:noFill/>
          </a:ln>
        </p:spPr>
      </p:pic>
      <p:pic>
        <p:nvPicPr>
          <p:cNvPr id="595" name="Google Shape;595;g2eccb321e46_1_27"/>
          <p:cNvPicPr preferRelativeResize="0"/>
          <p:nvPr/>
        </p:nvPicPr>
        <p:blipFill>
          <a:blip r:embed="rId5">
            <a:alphaModFix/>
          </a:blip>
          <a:stretch>
            <a:fillRect/>
          </a:stretch>
        </p:blipFill>
        <p:spPr>
          <a:xfrm>
            <a:off x="6651001" y="1152104"/>
            <a:ext cx="5279132" cy="354000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2ed68756940_0_33"/>
          <p:cNvSpPr txBox="1">
            <a:spLocks noGrp="1"/>
          </p:cNvSpPr>
          <p:nvPr>
            <p:ph type="title"/>
          </p:nvPr>
        </p:nvSpPr>
        <p:spPr>
          <a:xfrm>
            <a:off x="609600" y="274637"/>
            <a:ext cx="10972800" cy="1143200"/>
          </a:xfrm>
          <a:prstGeom prst="rect">
            <a:avLst/>
          </a:prstGeom>
        </p:spPr>
        <p:txBody>
          <a:bodyPr spcFirstLastPara="1" vert="horz" wrap="square" lIns="121867" tIns="60933" rIns="121867" bIns="60933" rtlCol="0" anchor="ctr" anchorCtr="0">
            <a:normAutofit/>
          </a:bodyPr>
          <a:lstStyle/>
          <a:p>
            <a:pPr algn="ctr">
              <a:spcBef>
                <a:spcPts val="0"/>
              </a:spcBef>
            </a:pPr>
            <a:r>
              <a:rPr lang="en"/>
              <a:t>Regression Prediction </a:t>
            </a:r>
            <a:endParaRPr/>
          </a:p>
        </p:txBody>
      </p:sp>
      <p:sp>
        <p:nvSpPr>
          <p:cNvPr id="602" name="Google Shape;602;g2ed68756940_0_33"/>
          <p:cNvSpPr txBox="1">
            <a:spLocks noGrp="1"/>
          </p:cNvSpPr>
          <p:nvPr>
            <p:ph type="sldNum" idx="12"/>
          </p:nvPr>
        </p:nvSpPr>
        <p:spPr>
          <a:xfrm>
            <a:off x="8696960" y="6356352"/>
            <a:ext cx="2844800" cy="365200"/>
          </a:xfrm>
          <a:prstGeom prst="rect">
            <a:avLst/>
          </a:prstGeom>
        </p:spPr>
        <p:txBody>
          <a:bodyPr spcFirstLastPara="1" vert="horz" wrap="square" lIns="121867" tIns="60933" rIns="121867" bIns="60933" rtlCol="0" anchor="t" anchorCtr="0">
            <a:normAutofit/>
          </a:bodyPr>
          <a:lstStyle/>
          <a:p>
            <a:pPr algn="l">
              <a:buClr>
                <a:srgbClr val="000000"/>
              </a:buClr>
              <a:buSzPct val="100000"/>
            </a:pPr>
            <a:fld id="{00000000-1234-1234-1234-123412341234}" type="slidenum">
              <a:rPr lang="en"/>
              <a:pPr algn="l">
                <a:buClr>
                  <a:srgbClr val="000000"/>
                </a:buClr>
                <a:buSzPct val="100000"/>
              </a:pPr>
              <a:t>27</a:t>
            </a:fld>
            <a:endParaRPr/>
          </a:p>
        </p:txBody>
      </p:sp>
      <p:sp>
        <p:nvSpPr>
          <p:cNvPr id="603" name="Google Shape;603;g2ed68756940_0_33"/>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604" name="Google Shape;604;g2ed68756940_0_33"/>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605" name="Google Shape;605;g2ed68756940_0_33"/>
          <p:cNvPicPr preferRelativeResize="0"/>
          <p:nvPr/>
        </p:nvPicPr>
        <p:blipFill>
          <a:blip r:embed="rId3">
            <a:alphaModFix/>
          </a:blip>
          <a:stretch>
            <a:fillRect/>
          </a:stretch>
        </p:blipFill>
        <p:spPr>
          <a:xfrm>
            <a:off x="1461534" y="2009200"/>
            <a:ext cx="2960300" cy="3360333"/>
          </a:xfrm>
          <a:prstGeom prst="rect">
            <a:avLst/>
          </a:prstGeom>
          <a:noFill/>
          <a:ln>
            <a:noFill/>
          </a:ln>
        </p:spPr>
      </p:pic>
      <p:pic>
        <p:nvPicPr>
          <p:cNvPr id="606" name="Google Shape;606;g2ed68756940_0_33"/>
          <p:cNvPicPr preferRelativeResize="0"/>
          <p:nvPr/>
        </p:nvPicPr>
        <p:blipFill>
          <a:blip r:embed="rId4">
            <a:alphaModFix/>
          </a:blip>
          <a:stretch>
            <a:fillRect/>
          </a:stretch>
        </p:blipFill>
        <p:spPr>
          <a:xfrm>
            <a:off x="5273767" y="1924699"/>
            <a:ext cx="6549101" cy="3695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2eccb321e46_0_243"/>
          <p:cNvSpPr txBox="1">
            <a:spLocks noGrp="1"/>
          </p:cNvSpPr>
          <p:nvPr>
            <p:ph type="title"/>
          </p:nvPr>
        </p:nvSpPr>
        <p:spPr>
          <a:xfrm>
            <a:off x="680500" y="286304"/>
            <a:ext cx="10972800" cy="1143200"/>
          </a:xfrm>
          <a:prstGeom prst="rect">
            <a:avLst/>
          </a:prstGeom>
        </p:spPr>
        <p:txBody>
          <a:bodyPr spcFirstLastPara="1" vert="horz" wrap="square" lIns="121867" tIns="60933" rIns="121867" bIns="60933" rtlCol="0" anchor="ctr" anchorCtr="0">
            <a:normAutofit/>
          </a:bodyPr>
          <a:lstStyle/>
          <a:p>
            <a:pPr algn="ctr">
              <a:spcBef>
                <a:spcPts val="0"/>
              </a:spcBef>
            </a:pPr>
            <a:r>
              <a:rPr lang="en"/>
              <a:t>Pricing Change Scenario Analysis</a:t>
            </a:r>
            <a:endParaRPr/>
          </a:p>
        </p:txBody>
      </p:sp>
      <p:graphicFrame>
        <p:nvGraphicFramePr>
          <p:cNvPr id="612" name="Google Shape;612;g2eccb321e46_0_243"/>
          <p:cNvGraphicFramePr/>
          <p:nvPr/>
        </p:nvGraphicFramePr>
        <p:xfrm>
          <a:off x="812000" y="2743717"/>
          <a:ext cx="6616335" cy="4388880"/>
        </p:xfrm>
        <a:graphic>
          <a:graphicData uri="http://schemas.openxmlformats.org/drawingml/2006/table">
            <a:tbl>
              <a:tblPr>
                <a:noFill/>
              </a:tblPr>
              <a:tblGrid>
                <a:gridCol w="1323267">
                  <a:extLst>
                    <a:ext uri="{9D8B030D-6E8A-4147-A177-3AD203B41FA5}">
                      <a16:colId xmlns:a16="http://schemas.microsoft.com/office/drawing/2014/main" val="20000"/>
                    </a:ext>
                  </a:extLst>
                </a:gridCol>
                <a:gridCol w="1323267">
                  <a:extLst>
                    <a:ext uri="{9D8B030D-6E8A-4147-A177-3AD203B41FA5}">
                      <a16:colId xmlns:a16="http://schemas.microsoft.com/office/drawing/2014/main" val="20001"/>
                    </a:ext>
                  </a:extLst>
                </a:gridCol>
                <a:gridCol w="1323267">
                  <a:extLst>
                    <a:ext uri="{9D8B030D-6E8A-4147-A177-3AD203B41FA5}">
                      <a16:colId xmlns:a16="http://schemas.microsoft.com/office/drawing/2014/main" val="20002"/>
                    </a:ext>
                  </a:extLst>
                </a:gridCol>
                <a:gridCol w="1323267">
                  <a:extLst>
                    <a:ext uri="{9D8B030D-6E8A-4147-A177-3AD203B41FA5}">
                      <a16:colId xmlns:a16="http://schemas.microsoft.com/office/drawing/2014/main" val="20003"/>
                    </a:ext>
                  </a:extLst>
                </a:gridCol>
                <a:gridCol w="1323267">
                  <a:extLst>
                    <a:ext uri="{9D8B030D-6E8A-4147-A177-3AD203B41FA5}">
                      <a16:colId xmlns:a16="http://schemas.microsoft.com/office/drawing/2014/main" val="20004"/>
                    </a:ext>
                  </a:extLst>
                </a:gridCol>
              </a:tblGrid>
              <a:tr h="1341080">
                <a:tc>
                  <a:txBody>
                    <a:bodyPr/>
                    <a:lstStyle/>
                    <a:p>
                      <a:pPr marL="0" lvl="0" indent="0" algn="l" rtl="0">
                        <a:spcBef>
                          <a:spcPts val="0"/>
                        </a:spcBef>
                        <a:spcAft>
                          <a:spcPts val="0"/>
                        </a:spcAft>
                        <a:buNone/>
                      </a:pPr>
                      <a:r>
                        <a:rPr lang="en" sz="2400"/>
                        <a:t>Banding (%)</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1% Threshold</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3% Threshold</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5% Threshold</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10% Threshold</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6</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5</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4</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3</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extLst>
                  <a:ext uri="{0D108BD9-81ED-4DB2-BD59-A6C34878D82A}">
                    <a16:rowId xmlns:a16="http://schemas.microsoft.com/office/drawing/2014/main" val="10001"/>
                  </a:ext>
                </a:extLst>
              </a:tr>
              <a:tr h="609560">
                <a:tc>
                  <a:txBody>
                    <a:bodyPr/>
                    <a:lstStyle/>
                    <a:p>
                      <a:pPr marL="0" lvl="0" indent="0" algn="l" rtl="0">
                        <a:spcBef>
                          <a:spcPts val="0"/>
                        </a:spcBef>
                        <a:spcAft>
                          <a:spcPts val="0"/>
                        </a:spcAft>
                        <a:buNone/>
                      </a:pPr>
                      <a:r>
                        <a:rPr lang="en" sz="2400"/>
                        <a:t>2%</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5</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4</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3</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2</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extLst>
                  <a:ext uri="{0D108BD9-81ED-4DB2-BD59-A6C34878D82A}">
                    <a16:rowId xmlns:a16="http://schemas.microsoft.com/office/drawing/2014/main" val="10002"/>
                  </a:ext>
                </a:extLst>
              </a:tr>
              <a:tr h="609560">
                <a:tc>
                  <a:txBody>
                    <a:bodyPr/>
                    <a:lstStyle/>
                    <a:p>
                      <a:pPr marL="0" lvl="0" indent="0" algn="l" rtl="0">
                        <a:spcBef>
                          <a:spcPts val="0"/>
                        </a:spcBef>
                        <a:spcAft>
                          <a:spcPts val="0"/>
                        </a:spcAft>
                        <a:buNone/>
                      </a:pPr>
                      <a:r>
                        <a:rPr lang="en" sz="2400"/>
                        <a:t>3%</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4</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3</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3</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1</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extLst>
                  <a:ext uri="{0D108BD9-81ED-4DB2-BD59-A6C34878D82A}">
                    <a16:rowId xmlns:a16="http://schemas.microsoft.com/office/drawing/2014/main" val="10003"/>
                  </a:ext>
                </a:extLst>
              </a:tr>
              <a:tr h="609560">
                <a:tc>
                  <a:txBody>
                    <a:bodyPr/>
                    <a:lstStyle/>
                    <a:p>
                      <a:pPr marL="0" lvl="0" indent="0" algn="l" rtl="0">
                        <a:spcBef>
                          <a:spcPts val="0"/>
                        </a:spcBef>
                        <a:spcAft>
                          <a:spcPts val="0"/>
                        </a:spcAft>
                        <a:buNone/>
                      </a:pPr>
                      <a:r>
                        <a:rPr lang="en" sz="2400"/>
                        <a:t>4%</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4</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2</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2</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1</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extLst>
                  <a:ext uri="{0D108BD9-81ED-4DB2-BD59-A6C34878D82A}">
                    <a16:rowId xmlns:a16="http://schemas.microsoft.com/office/drawing/2014/main" val="10004"/>
                  </a:ext>
                </a:extLst>
              </a:tr>
              <a:tr h="609560">
                <a:tc>
                  <a:txBody>
                    <a:bodyPr/>
                    <a:lstStyle/>
                    <a:p>
                      <a:pPr marL="0" lvl="0" indent="0" algn="l" rtl="0">
                        <a:spcBef>
                          <a:spcPts val="0"/>
                        </a:spcBef>
                        <a:spcAft>
                          <a:spcPts val="0"/>
                        </a:spcAft>
                        <a:buNone/>
                      </a:pPr>
                      <a:r>
                        <a:rPr lang="en" sz="2400"/>
                        <a:t>5%</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3</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2</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1</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tc>
                  <a:txBody>
                    <a:bodyPr/>
                    <a:lstStyle/>
                    <a:p>
                      <a:pPr marL="0" lvl="0" indent="0" algn="l" rtl="0">
                        <a:spcBef>
                          <a:spcPts val="0"/>
                        </a:spcBef>
                        <a:spcAft>
                          <a:spcPts val="0"/>
                        </a:spcAft>
                        <a:buNone/>
                      </a:pPr>
                      <a:r>
                        <a:rPr lang="en" sz="2400"/>
                        <a:t>1</a:t>
                      </a:r>
                      <a:endParaRPr sz="2400"/>
                    </a:p>
                  </a:txBody>
                  <a:tcPr marL="121900" marR="121900" marT="121900" marB="121900">
                    <a:lnL w="9525" cap="flat" cmpd="sng">
                      <a:solidFill>
                        <a:srgbClr val="0942A1"/>
                      </a:solidFill>
                      <a:prstDash val="solid"/>
                      <a:round/>
                      <a:headEnd type="none" w="sm" len="sm"/>
                      <a:tailEnd type="none" w="sm" len="sm"/>
                    </a:lnL>
                    <a:lnR w="9525" cap="flat" cmpd="sng">
                      <a:solidFill>
                        <a:srgbClr val="0942A1"/>
                      </a:solidFill>
                      <a:prstDash val="solid"/>
                      <a:round/>
                      <a:headEnd type="none" w="sm" len="sm"/>
                      <a:tailEnd type="none" w="sm" len="sm"/>
                    </a:lnR>
                    <a:lnT w="9525" cap="flat" cmpd="sng">
                      <a:solidFill>
                        <a:srgbClr val="0942A1"/>
                      </a:solidFill>
                      <a:prstDash val="solid"/>
                      <a:round/>
                      <a:headEnd type="none" w="sm" len="sm"/>
                      <a:tailEnd type="none" w="sm" len="sm"/>
                    </a:lnT>
                    <a:lnB w="9525" cap="flat" cmpd="sng">
                      <a:solidFill>
                        <a:srgbClr val="0942A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613" name="Google Shape;613;g2eccb321e46_0_243"/>
          <p:cNvSpPr txBox="1"/>
          <p:nvPr/>
        </p:nvSpPr>
        <p:spPr>
          <a:xfrm>
            <a:off x="3366900" y="1216833"/>
            <a:ext cx="5600000" cy="921600"/>
          </a:xfrm>
          <a:prstGeom prst="rect">
            <a:avLst/>
          </a:prstGeom>
          <a:noFill/>
          <a:ln>
            <a:noFill/>
          </a:ln>
        </p:spPr>
        <p:txBody>
          <a:bodyPr spcFirstLastPara="1" wrap="square" lIns="121900" tIns="121900" rIns="121900" bIns="121900" anchor="t" anchorCtr="0">
            <a:noAutofit/>
          </a:bodyPr>
          <a:lstStyle/>
          <a:p>
            <a:pPr algn="ctr"/>
            <a:r>
              <a:rPr lang="en" sz="2400">
                <a:solidFill>
                  <a:schemeClr val="dk2"/>
                </a:solidFill>
              </a:rPr>
              <a:t>(From January 2012 to July 2024)</a:t>
            </a:r>
            <a:endParaRPr sz="2400">
              <a:solidFill>
                <a:schemeClr val="dk2"/>
              </a:solidFill>
            </a:endParaRPr>
          </a:p>
        </p:txBody>
      </p:sp>
      <p:sp>
        <p:nvSpPr>
          <p:cNvPr id="614" name="Google Shape;614;g2eccb321e46_0_243"/>
          <p:cNvSpPr txBox="1"/>
          <p:nvPr/>
        </p:nvSpPr>
        <p:spPr>
          <a:xfrm>
            <a:off x="1249300" y="1999333"/>
            <a:ext cx="9835200" cy="744400"/>
          </a:xfrm>
          <a:prstGeom prst="rect">
            <a:avLst/>
          </a:prstGeom>
          <a:noFill/>
          <a:ln>
            <a:noFill/>
          </a:ln>
        </p:spPr>
        <p:txBody>
          <a:bodyPr spcFirstLastPara="1" wrap="square" lIns="121900" tIns="121900" rIns="121900" bIns="121900" anchor="t" anchorCtr="0">
            <a:noAutofit/>
          </a:bodyPr>
          <a:lstStyle/>
          <a:p>
            <a:r>
              <a:rPr lang="en" sz="2400">
                <a:solidFill>
                  <a:schemeClr val="dk2"/>
                </a:solidFill>
              </a:rPr>
              <a:t>Goal: Balance revenue dilution with frequency of price change</a:t>
            </a:r>
            <a:endParaRPr sz="2400">
              <a:solidFill>
                <a:schemeClr val="dk2"/>
              </a:solidFill>
            </a:endParaRPr>
          </a:p>
        </p:txBody>
      </p:sp>
      <p:graphicFrame>
        <p:nvGraphicFramePr>
          <p:cNvPr id="615" name="Google Shape;615;g2eccb321e46_0_243"/>
          <p:cNvGraphicFramePr/>
          <p:nvPr/>
        </p:nvGraphicFramePr>
        <p:xfrm>
          <a:off x="7644267" y="3702317"/>
          <a:ext cx="4264132" cy="1300400"/>
        </p:xfrm>
        <a:graphic>
          <a:graphicData uri="http://schemas.openxmlformats.org/drawingml/2006/table">
            <a:tbl>
              <a:tblPr>
                <a:noFill/>
              </a:tblPr>
              <a:tblGrid>
                <a:gridCol w="1066033">
                  <a:extLst>
                    <a:ext uri="{9D8B030D-6E8A-4147-A177-3AD203B41FA5}">
                      <a16:colId xmlns:a16="http://schemas.microsoft.com/office/drawing/2014/main" val="20000"/>
                    </a:ext>
                  </a:extLst>
                </a:gridCol>
                <a:gridCol w="1066033">
                  <a:extLst>
                    <a:ext uri="{9D8B030D-6E8A-4147-A177-3AD203B41FA5}">
                      <a16:colId xmlns:a16="http://schemas.microsoft.com/office/drawing/2014/main" val="20001"/>
                    </a:ext>
                  </a:extLst>
                </a:gridCol>
                <a:gridCol w="1066033">
                  <a:extLst>
                    <a:ext uri="{9D8B030D-6E8A-4147-A177-3AD203B41FA5}">
                      <a16:colId xmlns:a16="http://schemas.microsoft.com/office/drawing/2014/main" val="20002"/>
                    </a:ext>
                  </a:extLst>
                </a:gridCol>
                <a:gridCol w="1066033">
                  <a:extLst>
                    <a:ext uri="{9D8B030D-6E8A-4147-A177-3AD203B41FA5}">
                      <a16:colId xmlns:a16="http://schemas.microsoft.com/office/drawing/2014/main" val="20003"/>
                    </a:ext>
                  </a:extLst>
                </a:gridCol>
              </a:tblGrid>
              <a:tr h="853400">
                <a:tc>
                  <a:txBody>
                    <a:bodyPr/>
                    <a:lstStyle/>
                    <a:p>
                      <a:pPr marL="0" lvl="0" indent="0" algn="l" rtl="0">
                        <a:spcBef>
                          <a:spcPts val="0"/>
                        </a:spcBef>
                        <a:spcAft>
                          <a:spcPts val="0"/>
                        </a:spcAft>
                        <a:buNone/>
                      </a:pPr>
                      <a:r>
                        <a:rPr lang="en" sz="1300"/>
                        <a:t>Threshold</a:t>
                      </a:r>
                      <a:endParaRPr sz="1300"/>
                    </a:p>
                  </a:txBody>
                  <a:tcPr marL="121900" marR="121900" marT="121900" marB="121900"/>
                </a:tc>
                <a:tc>
                  <a:txBody>
                    <a:bodyPr/>
                    <a:lstStyle/>
                    <a:p>
                      <a:pPr marL="0" lvl="0" indent="0" algn="l" rtl="0">
                        <a:spcBef>
                          <a:spcPts val="0"/>
                        </a:spcBef>
                        <a:spcAft>
                          <a:spcPts val="0"/>
                        </a:spcAft>
                        <a:buNone/>
                      </a:pPr>
                      <a:r>
                        <a:rPr lang="en" sz="1300"/>
                        <a:t>Banding</a:t>
                      </a:r>
                      <a:endParaRPr sz="1300"/>
                    </a:p>
                  </a:txBody>
                  <a:tcPr marL="121900" marR="121900" marT="121900" marB="121900"/>
                </a:tc>
                <a:tc>
                  <a:txBody>
                    <a:bodyPr/>
                    <a:lstStyle/>
                    <a:p>
                      <a:pPr marL="0" lvl="0" indent="0" algn="l" rtl="0">
                        <a:spcBef>
                          <a:spcPts val="0"/>
                        </a:spcBef>
                        <a:spcAft>
                          <a:spcPts val="0"/>
                        </a:spcAft>
                        <a:buNone/>
                      </a:pPr>
                      <a:r>
                        <a:rPr lang="en" sz="1300"/>
                        <a:t>Revenue Dilution</a:t>
                      </a:r>
                      <a:endParaRPr sz="1300"/>
                    </a:p>
                  </a:txBody>
                  <a:tcPr marL="121900" marR="121900" marT="121900" marB="121900"/>
                </a:tc>
                <a:tc>
                  <a:txBody>
                    <a:bodyPr/>
                    <a:lstStyle/>
                    <a:p>
                      <a:pPr marL="0" lvl="0" indent="0" algn="l" rtl="0">
                        <a:spcBef>
                          <a:spcPts val="0"/>
                        </a:spcBef>
                        <a:spcAft>
                          <a:spcPts val="0"/>
                        </a:spcAft>
                        <a:buNone/>
                      </a:pPr>
                      <a:r>
                        <a:rPr lang="en" sz="1300"/>
                        <a:t>Adjustment Frequency</a:t>
                      </a:r>
                      <a:endParaRPr sz="1300"/>
                    </a:p>
                  </a:txBody>
                  <a:tcPr marL="121900" marR="121900" marT="121900" marB="121900"/>
                </a:tc>
                <a:extLst>
                  <a:ext uri="{0D108BD9-81ED-4DB2-BD59-A6C34878D82A}">
                    <a16:rowId xmlns:a16="http://schemas.microsoft.com/office/drawing/2014/main" val="10000"/>
                  </a:ext>
                </a:extLst>
              </a:tr>
              <a:tr h="447000">
                <a:tc>
                  <a:txBody>
                    <a:bodyPr/>
                    <a:lstStyle/>
                    <a:p>
                      <a:pPr marL="0" lvl="0" indent="0" algn="l" rtl="0">
                        <a:spcBef>
                          <a:spcPts val="0"/>
                        </a:spcBef>
                        <a:spcAft>
                          <a:spcPts val="0"/>
                        </a:spcAft>
                        <a:buNone/>
                      </a:pPr>
                      <a:r>
                        <a:rPr lang="en" sz="1300"/>
                        <a:t>10%</a:t>
                      </a:r>
                      <a:endParaRPr sz="1300"/>
                    </a:p>
                  </a:txBody>
                  <a:tcPr marL="121900" marR="121900" marT="121900" marB="121900"/>
                </a:tc>
                <a:tc>
                  <a:txBody>
                    <a:bodyPr/>
                    <a:lstStyle/>
                    <a:p>
                      <a:pPr marL="0" lvl="0" indent="0" algn="l" rtl="0">
                        <a:spcBef>
                          <a:spcPts val="0"/>
                        </a:spcBef>
                        <a:spcAft>
                          <a:spcPts val="0"/>
                        </a:spcAft>
                        <a:buNone/>
                      </a:pPr>
                      <a:r>
                        <a:rPr lang="en" sz="1300"/>
                        <a:t>5%</a:t>
                      </a:r>
                      <a:endParaRPr sz="1300"/>
                    </a:p>
                  </a:txBody>
                  <a:tcPr marL="121900" marR="121900" marT="121900" marB="121900"/>
                </a:tc>
                <a:tc>
                  <a:txBody>
                    <a:bodyPr/>
                    <a:lstStyle/>
                    <a:p>
                      <a:pPr marL="0" lvl="0" indent="0" algn="l" rtl="0">
                        <a:spcBef>
                          <a:spcPts val="0"/>
                        </a:spcBef>
                        <a:spcAft>
                          <a:spcPts val="0"/>
                        </a:spcAft>
                        <a:buNone/>
                      </a:pPr>
                      <a:r>
                        <a:rPr lang="en" sz="1300"/>
                        <a:t>5,000</a:t>
                      </a:r>
                      <a:endParaRPr sz="1300"/>
                    </a:p>
                  </a:txBody>
                  <a:tcPr marL="121900" marR="121900" marT="121900" marB="121900"/>
                </a:tc>
                <a:tc>
                  <a:txBody>
                    <a:bodyPr/>
                    <a:lstStyle/>
                    <a:p>
                      <a:pPr marL="0" lvl="0" indent="0" algn="l" rtl="0">
                        <a:spcBef>
                          <a:spcPts val="0"/>
                        </a:spcBef>
                        <a:spcAft>
                          <a:spcPts val="0"/>
                        </a:spcAft>
                        <a:buNone/>
                      </a:pPr>
                      <a:r>
                        <a:rPr lang="en" sz="1300"/>
                        <a:t>1</a:t>
                      </a:r>
                      <a:endParaRPr sz="1300"/>
                    </a:p>
                  </a:txBody>
                  <a:tcPr marL="121900" marR="121900" marT="121900" marB="121900"/>
                </a:tc>
                <a:extLst>
                  <a:ext uri="{0D108BD9-81ED-4DB2-BD59-A6C34878D82A}">
                    <a16:rowId xmlns:a16="http://schemas.microsoft.com/office/drawing/2014/main" val="10001"/>
                  </a:ext>
                </a:extLst>
              </a:tr>
            </a:tbl>
          </a:graphicData>
        </a:graphic>
      </p:graphicFrame>
      <p:pic>
        <p:nvPicPr>
          <p:cNvPr id="616" name="Google Shape;616;g2eccb321e46_0_243"/>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617" name="Google Shape;617;g2eccb321e46_0_243"/>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618" name="Google Shape;618;g2eccb321e46_0_243"/>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619" name="Google Shape;619;g2eccb321e46_0_243"/>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620" name="Google Shape;620;g2eccb321e46_0_243"/>
          <p:cNvSpPr txBox="1">
            <a:spLocks noGrp="1"/>
          </p:cNvSpPr>
          <p:nvPr>
            <p:ph type="sldNum" idx="12"/>
          </p:nvPr>
        </p:nvSpPr>
        <p:spPr>
          <a:xfrm>
            <a:off x="8696960" y="6356352"/>
            <a:ext cx="2844800" cy="365200"/>
          </a:xfrm>
          <a:prstGeom prst="rect">
            <a:avLst/>
          </a:prstGeom>
        </p:spPr>
        <p:txBody>
          <a:bodyPr spcFirstLastPara="1" vert="horz" wrap="square" lIns="121867" tIns="60933" rIns="121867" bIns="60933" rtlCol="0" anchor="t" anchorCtr="0">
            <a:normAutofit/>
          </a:bodyPr>
          <a:lstStyle/>
          <a:p>
            <a:pPr algn="l">
              <a:buClr>
                <a:srgbClr val="000000"/>
              </a:buClr>
              <a:buSzPct val="100000"/>
            </a:pPr>
            <a:fld id="{00000000-1234-1234-1234-123412341234}" type="slidenum">
              <a:rPr lang="en"/>
              <a:pPr algn="l">
                <a:buClr>
                  <a:srgbClr val="000000"/>
                </a:buClr>
                <a:buSzPct val="100000"/>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g2ed1dab1c08_0_38"/>
          <p:cNvSpPr txBox="1">
            <a:spLocks noGrp="1"/>
          </p:cNvSpPr>
          <p:nvPr>
            <p:ph type="title"/>
          </p:nvPr>
        </p:nvSpPr>
        <p:spPr>
          <a:xfrm>
            <a:off x="609600" y="274637"/>
            <a:ext cx="10972800" cy="1143200"/>
          </a:xfrm>
          <a:prstGeom prst="rect">
            <a:avLst/>
          </a:prstGeom>
        </p:spPr>
        <p:txBody>
          <a:bodyPr spcFirstLastPara="1" vert="horz" wrap="square" lIns="121867" tIns="60933" rIns="121867" bIns="60933" rtlCol="0" anchor="ctr" anchorCtr="0">
            <a:normAutofit/>
          </a:bodyPr>
          <a:lstStyle/>
          <a:p>
            <a:pPr algn="ctr">
              <a:spcBef>
                <a:spcPts val="0"/>
              </a:spcBef>
            </a:pPr>
            <a:r>
              <a:rPr lang="en"/>
              <a:t>Banding and Threshold</a:t>
            </a:r>
            <a:endParaRPr/>
          </a:p>
        </p:txBody>
      </p:sp>
      <p:pic>
        <p:nvPicPr>
          <p:cNvPr id="626" name="Google Shape;626;g2ed1dab1c08_0_38"/>
          <p:cNvPicPr preferRelativeResize="0"/>
          <p:nvPr/>
        </p:nvPicPr>
        <p:blipFill>
          <a:blip r:embed="rId3">
            <a:alphaModFix/>
          </a:blip>
          <a:stretch>
            <a:fillRect/>
          </a:stretch>
        </p:blipFill>
        <p:spPr>
          <a:xfrm>
            <a:off x="1043667" y="-508167"/>
            <a:ext cx="10639835" cy="6731600"/>
          </a:xfrm>
          <a:prstGeom prst="rect">
            <a:avLst/>
          </a:prstGeom>
          <a:noFill/>
          <a:ln>
            <a:noFill/>
          </a:ln>
        </p:spPr>
      </p:pic>
      <p:pic>
        <p:nvPicPr>
          <p:cNvPr id="627" name="Google Shape;627;g2ed1dab1c08_0_38"/>
          <p:cNvPicPr preferRelativeResize="0"/>
          <p:nvPr/>
        </p:nvPicPr>
        <p:blipFill>
          <a:blip r:embed="rId4">
            <a:alphaModFix/>
          </a:blip>
          <a:stretch>
            <a:fillRect/>
          </a:stretch>
        </p:blipFill>
        <p:spPr>
          <a:xfrm>
            <a:off x="11415556" y="6081321"/>
            <a:ext cx="776433" cy="776467"/>
          </a:xfrm>
          <a:prstGeom prst="rect">
            <a:avLst/>
          </a:prstGeom>
          <a:noFill/>
          <a:ln>
            <a:noFill/>
          </a:ln>
        </p:spPr>
      </p:pic>
      <p:sp>
        <p:nvSpPr>
          <p:cNvPr id="628" name="Google Shape;628;g2ed1dab1c08_0_38"/>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629" name="Google Shape;629;g2ed1dab1c08_0_38"/>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630" name="Google Shape;630;g2ed1dab1c08_0_38"/>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631" name="Google Shape;631;g2ed1dab1c08_0_38"/>
          <p:cNvSpPr txBox="1">
            <a:spLocks noGrp="1"/>
          </p:cNvSpPr>
          <p:nvPr>
            <p:ph type="sldNum" idx="12"/>
          </p:nvPr>
        </p:nvSpPr>
        <p:spPr>
          <a:xfrm>
            <a:off x="8696960" y="6356352"/>
            <a:ext cx="2844800" cy="365200"/>
          </a:xfrm>
          <a:prstGeom prst="rect">
            <a:avLst/>
          </a:prstGeom>
        </p:spPr>
        <p:txBody>
          <a:bodyPr spcFirstLastPara="1" vert="horz" wrap="square" lIns="121867" tIns="60933" rIns="121867" bIns="60933" rtlCol="0" anchor="t" anchorCtr="0">
            <a:normAutofit/>
          </a:bodyPr>
          <a:lstStyle/>
          <a:p>
            <a:pPr algn="l">
              <a:buClr>
                <a:srgbClr val="000000"/>
              </a:buClr>
              <a:buSzPct val="100000"/>
            </a:pPr>
            <a:fld id="{00000000-1234-1234-1234-123412341234}" type="slidenum">
              <a:rPr lang="en"/>
              <a:pPr algn="l">
                <a:buClr>
                  <a:srgbClr val="000000"/>
                </a:buClr>
                <a:buSzPct val="100000"/>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2ed241121fb_0_76"/>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104" name="Google Shape;104;g2ed241121fb_0_76"/>
          <p:cNvSpPr/>
          <p:nvPr/>
        </p:nvSpPr>
        <p:spPr>
          <a:xfrm>
            <a:off x="1650767" y="1299179"/>
            <a:ext cx="10062400" cy="1453600"/>
          </a:xfrm>
          <a:prstGeom prst="flowChartAlternateProcess">
            <a:avLst/>
          </a:prstGeom>
          <a:solidFill>
            <a:srgbClr val="F3F3F3"/>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05" name="Google Shape;105;g2ed241121fb_0_76"/>
          <p:cNvSpPr/>
          <p:nvPr/>
        </p:nvSpPr>
        <p:spPr>
          <a:xfrm>
            <a:off x="1650767" y="2973067"/>
            <a:ext cx="10062400" cy="1650800"/>
          </a:xfrm>
          <a:prstGeom prst="flowChartAlternateProcess">
            <a:avLst/>
          </a:prstGeom>
          <a:solidFill>
            <a:srgbClr val="F3F3F3"/>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06" name="Google Shape;106;g2ed241121fb_0_76"/>
          <p:cNvSpPr/>
          <p:nvPr/>
        </p:nvSpPr>
        <p:spPr>
          <a:xfrm>
            <a:off x="1650767" y="4850567"/>
            <a:ext cx="10062400" cy="1361200"/>
          </a:xfrm>
          <a:prstGeom prst="flowChartAlternateProcess">
            <a:avLst/>
          </a:prstGeom>
          <a:solidFill>
            <a:srgbClr val="F3F3F3"/>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07" name="Google Shape;107;g2ed241121fb_0_76"/>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108" name="Google Shape;108;g2ed241121fb_0_76"/>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109" name="Google Shape;109;g2ed241121fb_0_76"/>
          <p:cNvSpPr txBox="1">
            <a:spLocks noGrp="1"/>
          </p:cNvSpPr>
          <p:nvPr>
            <p:ph type="title"/>
          </p:nvPr>
        </p:nvSpPr>
        <p:spPr>
          <a:xfrm>
            <a:off x="609600" y="173037"/>
            <a:ext cx="10972800" cy="1143200"/>
          </a:xfrm>
          <a:prstGeom prst="rect">
            <a:avLst/>
          </a:prstGeom>
          <a:noFill/>
          <a:ln>
            <a:noFill/>
          </a:ln>
        </p:spPr>
        <p:txBody>
          <a:bodyPr spcFirstLastPara="1" vert="horz" wrap="square" lIns="121867" tIns="60933" rIns="121867" bIns="60933" rtlCol="0" anchor="ctr" anchorCtr="0">
            <a:noAutofit/>
          </a:bodyPr>
          <a:lstStyle/>
          <a:p>
            <a:pPr>
              <a:lnSpc>
                <a:spcPct val="100000"/>
              </a:lnSpc>
              <a:spcBef>
                <a:spcPts val="0"/>
              </a:spcBef>
              <a:buSzPts val="990"/>
            </a:pPr>
            <a:r>
              <a:rPr lang="en"/>
              <a:t>Executive Summary</a:t>
            </a:r>
            <a:endParaRPr sz="3147" b="1"/>
          </a:p>
        </p:txBody>
      </p:sp>
      <p:sp>
        <p:nvSpPr>
          <p:cNvPr id="110" name="Google Shape;110;g2ed241121fb_0_76"/>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111" name="Google Shape;111;g2ed241121fb_0_76"/>
          <p:cNvSpPr/>
          <p:nvPr/>
        </p:nvSpPr>
        <p:spPr>
          <a:xfrm>
            <a:off x="1320833" y="1757333"/>
            <a:ext cx="609600" cy="574400"/>
          </a:xfrm>
          <a:prstGeom prst="ellipse">
            <a:avLst/>
          </a:prstGeom>
          <a:solidFill>
            <a:srgbClr val="34495E"/>
          </a:solidFill>
          <a:ln>
            <a:noFill/>
          </a:ln>
        </p:spPr>
        <p:txBody>
          <a:bodyPr spcFirstLastPara="1" wrap="square" lIns="121900" tIns="121900" rIns="121900" bIns="121900" anchor="ctr" anchorCtr="0">
            <a:noAutofit/>
          </a:bodyPr>
          <a:lstStyle/>
          <a:p>
            <a:pPr algn="ctr">
              <a:buClr>
                <a:srgbClr val="000000"/>
              </a:buClr>
              <a:buSzPts val="2000"/>
            </a:pPr>
            <a:r>
              <a:rPr lang="en" sz="2667" b="1">
                <a:solidFill>
                  <a:schemeClr val="lt1"/>
                </a:solidFill>
                <a:latin typeface="Calibri"/>
                <a:ea typeface="Calibri"/>
                <a:cs typeface="Calibri"/>
                <a:sym typeface="Calibri"/>
              </a:rPr>
              <a:t>1</a:t>
            </a:r>
            <a:endParaRPr sz="2667" b="1">
              <a:solidFill>
                <a:schemeClr val="lt1"/>
              </a:solidFill>
              <a:latin typeface="Calibri"/>
              <a:ea typeface="Calibri"/>
              <a:cs typeface="Calibri"/>
              <a:sym typeface="Calibri"/>
            </a:endParaRPr>
          </a:p>
        </p:txBody>
      </p:sp>
      <p:sp>
        <p:nvSpPr>
          <p:cNvPr id="112" name="Google Shape;112;g2ed241121fb_0_76"/>
          <p:cNvSpPr/>
          <p:nvPr/>
        </p:nvSpPr>
        <p:spPr>
          <a:xfrm>
            <a:off x="1320833" y="3487497"/>
            <a:ext cx="609600" cy="574400"/>
          </a:xfrm>
          <a:prstGeom prst="ellipse">
            <a:avLst/>
          </a:prstGeom>
          <a:solidFill>
            <a:srgbClr val="34495E"/>
          </a:solidFill>
          <a:ln>
            <a:noFill/>
          </a:ln>
        </p:spPr>
        <p:txBody>
          <a:bodyPr spcFirstLastPara="1" wrap="square" lIns="121900" tIns="121900" rIns="121900" bIns="121900" anchor="ctr" anchorCtr="0">
            <a:noAutofit/>
          </a:bodyPr>
          <a:lstStyle/>
          <a:p>
            <a:pPr algn="ctr">
              <a:buClr>
                <a:srgbClr val="000000"/>
              </a:buClr>
              <a:buSzPts val="2000"/>
            </a:pPr>
            <a:r>
              <a:rPr lang="en" sz="2667" b="1">
                <a:solidFill>
                  <a:schemeClr val="lt1"/>
                </a:solidFill>
                <a:latin typeface="Calibri"/>
                <a:ea typeface="Calibri"/>
                <a:cs typeface="Calibri"/>
                <a:sym typeface="Calibri"/>
              </a:rPr>
              <a:t>2</a:t>
            </a:r>
            <a:endParaRPr sz="2667" b="1">
              <a:solidFill>
                <a:schemeClr val="lt1"/>
              </a:solidFill>
              <a:latin typeface="Calibri"/>
              <a:ea typeface="Calibri"/>
              <a:cs typeface="Calibri"/>
              <a:sym typeface="Calibri"/>
            </a:endParaRPr>
          </a:p>
        </p:txBody>
      </p:sp>
      <p:sp>
        <p:nvSpPr>
          <p:cNvPr id="113" name="Google Shape;113;g2ed241121fb_0_76"/>
          <p:cNvSpPr/>
          <p:nvPr/>
        </p:nvSpPr>
        <p:spPr>
          <a:xfrm>
            <a:off x="1320833" y="5149333"/>
            <a:ext cx="609600" cy="574400"/>
          </a:xfrm>
          <a:prstGeom prst="ellipse">
            <a:avLst/>
          </a:prstGeom>
          <a:solidFill>
            <a:srgbClr val="34495E"/>
          </a:solidFill>
          <a:ln>
            <a:noFill/>
          </a:ln>
        </p:spPr>
        <p:txBody>
          <a:bodyPr spcFirstLastPara="1" wrap="square" lIns="121900" tIns="121900" rIns="121900" bIns="121900" anchor="ctr" anchorCtr="0">
            <a:noAutofit/>
          </a:bodyPr>
          <a:lstStyle/>
          <a:p>
            <a:pPr algn="ctr">
              <a:buClr>
                <a:srgbClr val="000000"/>
              </a:buClr>
              <a:buSzPts val="2000"/>
            </a:pPr>
            <a:r>
              <a:rPr lang="en" sz="2667" b="1">
                <a:solidFill>
                  <a:schemeClr val="lt1"/>
                </a:solidFill>
                <a:latin typeface="Calibri"/>
                <a:ea typeface="Calibri"/>
                <a:cs typeface="Calibri"/>
                <a:sym typeface="Calibri"/>
              </a:rPr>
              <a:t>3</a:t>
            </a:r>
            <a:endParaRPr sz="2667" b="1">
              <a:solidFill>
                <a:schemeClr val="lt1"/>
              </a:solidFill>
              <a:latin typeface="Calibri"/>
              <a:ea typeface="Calibri"/>
              <a:cs typeface="Calibri"/>
              <a:sym typeface="Calibri"/>
            </a:endParaRPr>
          </a:p>
        </p:txBody>
      </p:sp>
      <p:sp>
        <p:nvSpPr>
          <p:cNvPr id="114" name="Google Shape;114;g2ed241121fb_0_76"/>
          <p:cNvSpPr txBox="1"/>
          <p:nvPr/>
        </p:nvSpPr>
        <p:spPr>
          <a:xfrm>
            <a:off x="1930433" y="1417838"/>
            <a:ext cx="9782800" cy="1887706"/>
          </a:xfrm>
          <a:prstGeom prst="rect">
            <a:avLst/>
          </a:prstGeom>
          <a:noFill/>
          <a:ln>
            <a:noFill/>
          </a:ln>
        </p:spPr>
        <p:txBody>
          <a:bodyPr spcFirstLastPara="1" wrap="square" lIns="121900" tIns="60933" rIns="121900" bIns="60933" anchor="t" anchorCtr="0">
            <a:spAutoFit/>
          </a:bodyPr>
          <a:lstStyle/>
          <a:p>
            <a:r>
              <a:rPr lang="en" sz="1867">
                <a:solidFill>
                  <a:srgbClr val="000000"/>
                </a:solidFill>
                <a:latin typeface="Arial"/>
                <a:ea typeface="Arial"/>
                <a:cs typeface="Arial"/>
                <a:sym typeface="Arial"/>
              </a:rPr>
              <a:t>Goal of the Project</a:t>
            </a:r>
            <a:endParaRPr sz="1867">
              <a:solidFill>
                <a:srgbClr val="000000"/>
              </a:solidFill>
              <a:latin typeface="Arial"/>
              <a:ea typeface="Arial"/>
              <a:cs typeface="Arial"/>
              <a:sym typeface="Arial"/>
            </a:endParaRPr>
          </a:p>
          <a:p>
            <a:pPr marL="380990" indent="-380990">
              <a:buSzPts val="1400"/>
              <a:buChar char="•"/>
            </a:pPr>
            <a:r>
              <a:rPr lang="en" sz="2400"/>
              <a:t>Help visualize, forecast, and utilize historical exchange rate trends,exchange rate volatility, and risk exposure.</a:t>
            </a:r>
            <a:endParaRPr sz="2400"/>
          </a:p>
          <a:p>
            <a:pPr marL="380990" indent="-380990">
              <a:buSzPts val="1400"/>
              <a:buChar char="•"/>
            </a:pPr>
            <a:r>
              <a:rPr lang="en" sz="2400"/>
              <a:t>Microsoft Surface Re-pricing strategy</a:t>
            </a:r>
            <a:endParaRPr sz="2400"/>
          </a:p>
          <a:p>
            <a:pPr marL="609585"/>
            <a:endParaRPr sz="2400"/>
          </a:p>
        </p:txBody>
      </p:sp>
      <p:sp>
        <p:nvSpPr>
          <p:cNvPr id="115" name="Google Shape;115;g2ed241121fb_0_76"/>
          <p:cNvSpPr txBox="1"/>
          <p:nvPr/>
        </p:nvSpPr>
        <p:spPr>
          <a:xfrm>
            <a:off x="1930433" y="3061245"/>
            <a:ext cx="9652000" cy="1805696"/>
          </a:xfrm>
          <a:prstGeom prst="rect">
            <a:avLst/>
          </a:prstGeom>
          <a:noFill/>
          <a:ln>
            <a:noFill/>
          </a:ln>
        </p:spPr>
        <p:txBody>
          <a:bodyPr spcFirstLastPara="1" wrap="square" lIns="121900" tIns="60933" rIns="121900" bIns="60933" anchor="t" anchorCtr="0">
            <a:spAutoFit/>
          </a:bodyPr>
          <a:lstStyle/>
          <a:p>
            <a:r>
              <a:rPr lang="en" sz="2400"/>
              <a:t>Microsoft</a:t>
            </a:r>
            <a:r>
              <a:rPr lang="en" sz="1867">
                <a:solidFill>
                  <a:srgbClr val="000000"/>
                </a:solidFill>
                <a:latin typeface="Arial"/>
                <a:ea typeface="Arial"/>
                <a:cs typeface="Arial"/>
                <a:sym typeface="Arial"/>
              </a:rPr>
              <a:t> Team </a:t>
            </a:r>
            <a:r>
              <a:rPr lang="en" sz="2400"/>
              <a:t>3</a:t>
            </a:r>
            <a:r>
              <a:rPr lang="en" sz="1867">
                <a:solidFill>
                  <a:srgbClr val="000000"/>
                </a:solidFill>
                <a:latin typeface="Arial"/>
                <a:ea typeface="Arial"/>
                <a:cs typeface="Arial"/>
                <a:sym typeface="Arial"/>
              </a:rPr>
              <a:t>’s </a:t>
            </a:r>
            <a:r>
              <a:rPr lang="en" sz="2400"/>
              <a:t>FX</a:t>
            </a:r>
            <a:r>
              <a:rPr lang="en" sz="1867">
                <a:solidFill>
                  <a:srgbClr val="000000"/>
                </a:solidFill>
                <a:latin typeface="Arial"/>
                <a:ea typeface="Arial"/>
                <a:cs typeface="Arial"/>
                <a:sym typeface="Arial"/>
              </a:rPr>
              <a:t> Model</a:t>
            </a:r>
            <a:endParaRPr sz="1867">
              <a:solidFill>
                <a:srgbClr val="000000"/>
              </a:solidFill>
              <a:latin typeface="Arial"/>
              <a:ea typeface="Arial"/>
              <a:cs typeface="Arial"/>
              <a:sym typeface="Arial"/>
            </a:endParaRPr>
          </a:p>
          <a:p>
            <a:pPr marL="380990" indent="-380990">
              <a:buClr>
                <a:srgbClr val="000000"/>
              </a:buClr>
              <a:buSzPts val="1400"/>
              <a:buFont typeface="Arial"/>
              <a:buChar char="•"/>
            </a:pPr>
            <a:r>
              <a:rPr lang="en" sz="1867">
                <a:solidFill>
                  <a:srgbClr val="000000"/>
                </a:solidFill>
                <a:latin typeface="Arial"/>
                <a:ea typeface="Arial"/>
                <a:cs typeface="Arial"/>
                <a:sym typeface="Arial"/>
              </a:rPr>
              <a:t>Summarize the additions made to the current model</a:t>
            </a:r>
            <a:endParaRPr sz="2400"/>
          </a:p>
          <a:p>
            <a:pPr marL="380990" indent="-380990">
              <a:buClr>
                <a:srgbClr val="000000"/>
              </a:buClr>
              <a:buSzPts val="1400"/>
              <a:buFont typeface="Arial"/>
              <a:buChar char="•"/>
            </a:pPr>
            <a:r>
              <a:rPr lang="en" sz="1867">
                <a:solidFill>
                  <a:srgbClr val="000000"/>
                </a:solidFill>
                <a:latin typeface="Arial"/>
                <a:ea typeface="Arial"/>
                <a:cs typeface="Arial"/>
                <a:sym typeface="Arial"/>
              </a:rPr>
              <a:t>Review </a:t>
            </a:r>
            <a:r>
              <a:rPr lang="en" sz="2400"/>
              <a:t>- </a:t>
            </a:r>
            <a:r>
              <a:rPr lang="en" sz="1867">
                <a:solidFill>
                  <a:srgbClr val="000000"/>
                </a:solidFill>
                <a:latin typeface="Arial"/>
                <a:ea typeface="Arial"/>
                <a:cs typeface="Arial"/>
                <a:sym typeface="Arial"/>
              </a:rPr>
              <a:t>inputs &amp; outputs </a:t>
            </a:r>
            <a:r>
              <a:rPr lang="en" sz="2400"/>
              <a:t>of the ARIMA and SARIMA</a:t>
            </a:r>
            <a:r>
              <a:rPr lang="en"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a:p>
            <a:pPr marL="380990" indent="-380990">
              <a:buClr>
                <a:srgbClr val="000000"/>
              </a:buClr>
              <a:buSzPts val="1400"/>
              <a:buFont typeface="Arial"/>
              <a:buChar char="•"/>
            </a:pPr>
            <a:r>
              <a:rPr lang="en" sz="1867">
                <a:solidFill>
                  <a:srgbClr val="000000"/>
                </a:solidFill>
                <a:latin typeface="Arial"/>
                <a:ea typeface="Arial"/>
                <a:cs typeface="Arial"/>
                <a:sym typeface="Arial"/>
              </a:rPr>
              <a:t>How </a:t>
            </a:r>
            <a:r>
              <a:rPr lang="en" sz="2400"/>
              <a:t>Microsoft</a:t>
            </a:r>
            <a:r>
              <a:rPr lang="en" sz="1867">
                <a:solidFill>
                  <a:srgbClr val="000000"/>
                </a:solidFill>
                <a:latin typeface="Arial"/>
                <a:ea typeface="Arial"/>
                <a:cs typeface="Arial"/>
                <a:sym typeface="Arial"/>
              </a:rPr>
              <a:t> can use the model to improve their forecasting/decision making</a:t>
            </a:r>
            <a:endParaRPr sz="1867">
              <a:solidFill>
                <a:srgbClr val="000000"/>
              </a:solidFill>
              <a:latin typeface="Arial"/>
              <a:ea typeface="Arial"/>
              <a:cs typeface="Arial"/>
              <a:sym typeface="Arial"/>
            </a:endParaRPr>
          </a:p>
          <a:p>
            <a:endParaRPr sz="1867">
              <a:solidFill>
                <a:srgbClr val="000000"/>
              </a:solidFill>
              <a:latin typeface="Arial"/>
              <a:ea typeface="Arial"/>
              <a:cs typeface="Arial"/>
              <a:sym typeface="Arial"/>
            </a:endParaRPr>
          </a:p>
        </p:txBody>
      </p:sp>
      <p:sp>
        <p:nvSpPr>
          <p:cNvPr id="116" name="Google Shape;116;g2ed241121fb_0_76"/>
          <p:cNvSpPr txBox="1"/>
          <p:nvPr/>
        </p:nvSpPr>
        <p:spPr>
          <a:xfrm>
            <a:off x="2007555" y="4844156"/>
            <a:ext cx="9574800" cy="1805696"/>
          </a:xfrm>
          <a:prstGeom prst="rect">
            <a:avLst/>
          </a:prstGeom>
          <a:noFill/>
          <a:ln>
            <a:noFill/>
          </a:ln>
        </p:spPr>
        <p:txBody>
          <a:bodyPr spcFirstLastPara="1" wrap="square" lIns="121900" tIns="60933" rIns="121900" bIns="60933" anchor="t" anchorCtr="0">
            <a:spAutoFit/>
          </a:bodyPr>
          <a:lstStyle/>
          <a:p>
            <a:r>
              <a:rPr lang="en" sz="1867">
                <a:solidFill>
                  <a:srgbClr val="000000"/>
                </a:solidFill>
                <a:latin typeface="Arial"/>
                <a:ea typeface="Arial"/>
                <a:cs typeface="Arial"/>
                <a:sym typeface="Arial"/>
              </a:rPr>
              <a:t>Showcase the model </a:t>
            </a:r>
            <a:endParaRPr sz="1867">
              <a:solidFill>
                <a:srgbClr val="000000"/>
              </a:solidFill>
              <a:latin typeface="Arial"/>
              <a:ea typeface="Arial"/>
              <a:cs typeface="Arial"/>
              <a:sym typeface="Arial"/>
            </a:endParaRPr>
          </a:p>
          <a:p>
            <a:pPr marL="380990" indent="-380990">
              <a:buClr>
                <a:srgbClr val="000000"/>
              </a:buClr>
              <a:buSzPts val="1400"/>
              <a:buFont typeface="Arial"/>
              <a:buChar char="•"/>
            </a:pPr>
            <a:r>
              <a:rPr lang="en" sz="1867">
                <a:solidFill>
                  <a:srgbClr val="000000"/>
                </a:solidFill>
                <a:latin typeface="Arial"/>
                <a:ea typeface="Arial"/>
                <a:cs typeface="Arial"/>
                <a:sym typeface="Arial"/>
              </a:rPr>
              <a:t>Analyze </a:t>
            </a:r>
            <a:r>
              <a:rPr lang="en" sz="2400"/>
              <a:t>overall currency trends</a:t>
            </a:r>
            <a:endParaRPr sz="2400"/>
          </a:p>
          <a:p>
            <a:pPr marL="380990" indent="-380990">
              <a:buClr>
                <a:srgbClr val="000000"/>
              </a:buClr>
              <a:buSzPts val="1400"/>
              <a:buFont typeface="Arial"/>
              <a:buChar char="•"/>
            </a:pPr>
            <a:r>
              <a:rPr lang="en" sz="2400"/>
              <a:t>Backtesting example</a:t>
            </a:r>
            <a:endParaRPr sz="1867">
              <a:solidFill>
                <a:srgbClr val="000000"/>
              </a:solidFill>
              <a:latin typeface="Arial"/>
              <a:ea typeface="Arial"/>
              <a:cs typeface="Arial"/>
              <a:sym typeface="Arial"/>
            </a:endParaRPr>
          </a:p>
          <a:p>
            <a:pPr marL="380990" indent="-380990">
              <a:buClr>
                <a:srgbClr val="000000"/>
              </a:buClr>
              <a:buSzPts val="1400"/>
              <a:buFont typeface="Arial"/>
              <a:buChar char="•"/>
            </a:pPr>
            <a:r>
              <a:rPr lang="en" sz="1867">
                <a:solidFill>
                  <a:srgbClr val="000000"/>
                </a:solidFill>
                <a:latin typeface="Arial"/>
                <a:ea typeface="Arial"/>
                <a:cs typeface="Arial"/>
                <a:sym typeface="Arial"/>
              </a:rPr>
              <a:t>Effect </a:t>
            </a:r>
            <a:r>
              <a:rPr lang="en" sz="2400"/>
              <a:t>of future use</a:t>
            </a:r>
            <a:endParaRPr sz="1867">
              <a:solidFill>
                <a:srgbClr val="000000"/>
              </a:solidFill>
              <a:latin typeface="Arial"/>
              <a:ea typeface="Arial"/>
              <a:cs typeface="Arial"/>
              <a:sym typeface="Arial"/>
            </a:endParaRPr>
          </a:p>
          <a:p>
            <a:endParaRPr sz="1867">
              <a:solidFill>
                <a:srgbClr val="000000"/>
              </a:solidFill>
              <a:latin typeface="Arial"/>
              <a:ea typeface="Arial"/>
              <a:cs typeface="Arial"/>
              <a:sym typeface="Arial"/>
            </a:endParaRPr>
          </a:p>
        </p:txBody>
      </p:sp>
      <p:sp>
        <p:nvSpPr>
          <p:cNvPr id="117" name="Google Shape;117;g2ed241121fb_0_76"/>
          <p:cNvSpPr txBox="1">
            <a:spLocks noGrp="1"/>
          </p:cNvSpPr>
          <p:nvPr>
            <p:ph type="sldNum" idx="12"/>
          </p:nvPr>
        </p:nvSpPr>
        <p:spPr>
          <a:xfrm>
            <a:off x="609592" y="6438467"/>
            <a:ext cx="11582400" cy="365200"/>
          </a:xfrm>
          <a:prstGeom prst="rect">
            <a:avLst/>
          </a:prstGeom>
        </p:spPr>
        <p:txBody>
          <a:bodyPr spcFirstLastPara="1" vert="horz" wrap="square" lIns="121867" tIns="60933" rIns="121867" bIns="60933" rtlCol="0" anchor="t" anchorCtr="0">
            <a:normAutofit/>
          </a:bodyPr>
          <a:lstStyle/>
          <a:p>
            <a:pPr algn="ctr">
              <a:lnSpc>
                <a:spcPct val="80000"/>
              </a:lnSpc>
              <a:buClr>
                <a:srgbClr val="000000"/>
              </a:buClr>
              <a:buSzPts val="1395"/>
            </a:pPr>
            <a:fld id="{00000000-1234-1234-1234-123412341234}" type="slidenum">
              <a:rPr lang="en" sz="1860"/>
              <a:pPr algn="ctr">
                <a:lnSpc>
                  <a:spcPct val="80000"/>
                </a:lnSpc>
                <a:buClr>
                  <a:srgbClr val="000000"/>
                </a:buClr>
                <a:buSzPts val="1395"/>
              </a:pPr>
              <a:t>3</a:t>
            </a:fld>
            <a:endParaRPr sz="186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g2ed40c17015_0_47"/>
          <p:cNvSpPr txBox="1">
            <a:spLocks noGrp="1"/>
          </p:cNvSpPr>
          <p:nvPr>
            <p:ph type="title"/>
          </p:nvPr>
        </p:nvSpPr>
        <p:spPr>
          <a:xfrm>
            <a:off x="609600" y="274637"/>
            <a:ext cx="10972800" cy="1143200"/>
          </a:xfrm>
          <a:prstGeom prst="rect">
            <a:avLst/>
          </a:prstGeom>
        </p:spPr>
        <p:txBody>
          <a:bodyPr spcFirstLastPara="1" vert="horz" wrap="square" lIns="121867" tIns="60933" rIns="121867" bIns="60933" rtlCol="0" anchor="ctr" anchorCtr="0">
            <a:normAutofit/>
          </a:bodyPr>
          <a:lstStyle/>
          <a:p>
            <a:pPr algn="ctr">
              <a:spcBef>
                <a:spcPts val="0"/>
              </a:spcBef>
            </a:pPr>
            <a:r>
              <a:rPr lang="en"/>
              <a:t>Pricing Change Scenario Analysis (In progress)</a:t>
            </a:r>
            <a:endParaRPr/>
          </a:p>
        </p:txBody>
      </p:sp>
      <p:graphicFrame>
        <p:nvGraphicFramePr>
          <p:cNvPr id="637" name="Google Shape;637;g2ed40c17015_0_47"/>
          <p:cNvGraphicFramePr/>
          <p:nvPr/>
        </p:nvGraphicFramePr>
        <p:xfrm>
          <a:off x="1270000" y="1905000"/>
          <a:ext cx="4826000" cy="4388880"/>
        </p:xfrm>
        <a:graphic>
          <a:graphicData uri="http://schemas.openxmlformats.org/drawingml/2006/table">
            <a:tbl>
              <a:tblPr>
                <a:noFil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tblGrid>
              <a:tr h="1341080">
                <a:tc>
                  <a:txBody>
                    <a:bodyPr/>
                    <a:lstStyle/>
                    <a:p>
                      <a:pPr marL="0" lvl="0" indent="0" algn="l" rtl="0">
                        <a:spcBef>
                          <a:spcPts val="0"/>
                        </a:spcBef>
                        <a:spcAft>
                          <a:spcPts val="0"/>
                        </a:spcAft>
                        <a:buNone/>
                      </a:pPr>
                      <a:r>
                        <a:rPr lang="en" sz="2400"/>
                        <a:t>Banding</a:t>
                      </a:r>
                      <a:endParaRPr sz="2400"/>
                    </a:p>
                  </a:txBody>
                  <a:tcPr marL="121900" marR="121900" marT="121900" marB="121900"/>
                </a:tc>
                <a:tc>
                  <a:txBody>
                    <a:bodyPr/>
                    <a:lstStyle/>
                    <a:p>
                      <a:pPr marL="0" lvl="0" indent="0" algn="l" rtl="0">
                        <a:spcBef>
                          <a:spcPts val="0"/>
                        </a:spcBef>
                        <a:spcAft>
                          <a:spcPts val="0"/>
                        </a:spcAft>
                        <a:buNone/>
                      </a:pPr>
                      <a:r>
                        <a:rPr lang="en" sz="2400"/>
                        <a:t>Number of Repricing Events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r>
                        <a:rPr lang="en" sz="2400"/>
                        <a:t>10</a:t>
                      </a:r>
                      <a:endParaRPr sz="2400"/>
                    </a:p>
                  </a:txBody>
                  <a:tcPr marL="121900" marR="121900" marT="121900" marB="121900"/>
                </a:tc>
                <a:extLst>
                  <a:ext uri="{0D108BD9-81ED-4DB2-BD59-A6C34878D82A}">
                    <a16:rowId xmlns:a16="http://schemas.microsoft.com/office/drawing/2014/main" val="10001"/>
                  </a:ext>
                </a:extLst>
              </a:tr>
              <a:tr h="609560">
                <a:tc>
                  <a:txBody>
                    <a:bodyPr/>
                    <a:lstStyle/>
                    <a:p>
                      <a:pPr marL="0" lvl="0" indent="0" algn="l" rtl="0">
                        <a:spcBef>
                          <a:spcPts val="0"/>
                        </a:spcBef>
                        <a:spcAft>
                          <a:spcPts val="0"/>
                        </a:spcAft>
                        <a:buNone/>
                      </a:pPr>
                      <a:r>
                        <a:rPr lang="en" sz="2400"/>
                        <a:t>2%</a:t>
                      </a:r>
                      <a:endParaRPr sz="2400"/>
                    </a:p>
                  </a:txBody>
                  <a:tcPr marL="121900" marR="121900" marT="121900" marB="121900"/>
                </a:tc>
                <a:tc>
                  <a:txBody>
                    <a:bodyPr/>
                    <a:lstStyle/>
                    <a:p>
                      <a:pPr marL="0" lvl="0" indent="0" algn="l" rtl="0">
                        <a:spcBef>
                          <a:spcPts val="0"/>
                        </a:spcBef>
                        <a:spcAft>
                          <a:spcPts val="0"/>
                        </a:spcAft>
                        <a:buNone/>
                      </a:pPr>
                      <a:r>
                        <a:rPr lang="en" sz="2400"/>
                        <a:t>9</a:t>
                      </a:r>
                      <a:endParaRPr sz="2400"/>
                    </a:p>
                  </a:txBody>
                  <a:tcPr marL="121900" marR="121900" marT="121900" marB="121900"/>
                </a:tc>
                <a:extLst>
                  <a:ext uri="{0D108BD9-81ED-4DB2-BD59-A6C34878D82A}">
                    <a16:rowId xmlns:a16="http://schemas.microsoft.com/office/drawing/2014/main" val="10002"/>
                  </a:ext>
                </a:extLst>
              </a:tr>
              <a:tr h="609560">
                <a:tc>
                  <a:txBody>
                    <a:bodyPr/>
                    <a:lstStyle/>
                    <a:p>
                      <a:pPr marL="0" lvl="0" indent="0" algn="l" rtl="0">
                        <a:spcBef>
                          <a:spcPts val="0"/>
                        </a:spcBef>
                        <a:spcAft>
                          <a:spcPts val="0"/>
                        </a:spcAft>
                        <a:buNone/>
                      </a:pPr>
                      <a:r>
                        <a:rPr lang="en" sz="2400"/>
                        <a:t>3%</a:t>
                      </a:r>
                      <a:endParaRPr sz="2400"/>
                    </a:p>
                  </a:txBody>
                  <a:tcPr marL="121900" marR="121900" marT="121900" marB="121900"/>
                </a:tc>
                <a:tc>
                  <a:txBody>
                    <a:bodyPr/>
                    <a:lstStyle/>
                    <a:p>
                      <a:pPr marL="0" lvl="0" indent="0" algn="l" rtl="0">
                        <a:spcBef>
                          <a:spcPts val="0"/>
                        </a:spcBef>
                        <a:spcAft>
                          <a:spcPts val="0"/>
                        </a:spcAft>
                        <a:buNone/>
                      </a:pPr>
                      <a:r>
                        <a:rPr lang="en" sz="2400"/>
                        <a:t>9</a:t>
                      </a:r>
                      <a:endParaRPr sz="2400"/>
                    </a:p>
                  </a:txBody>
                  <a:tcPr marL="121900" marR="121900" marT="121900" marB="121900"/>
                </a:tc>
                <a:extLst>
                  <a:ext uri="{0D108BD9-81ED-4DB2-BD59-A6C34878D82A}">
                    <a16:rowId xmlns:a16="http://schemas.microsoft.com/office/drawing/2014/main" val="10003"/>
                  </a:ext>
                </a:extLst>
              </a:tr>
              <a:tr h="609560">
                <a:tc>
                  <a:txBody>
                    <a:bodyPr/>
                    <a:lstStyle/>
                    <a:p>
                      <a:pPr marL="0" lvl="0" indent="0" algn="l" rtl="0">
                        <a:spcBef>
                          <a:spcPts val="0"/>
                        </a:spcBef>
                        <a:spcAft>
                          <a:spcPts val="0"/>
                        </a:spcAft>
                        <a:buNone/>
                      </a:pPr>
                      <a:r>
                        <a:rPr lang="en" sz="2400"/>
                        <a:t>4%</a:t>
                      </a:r>
                      <a:endParaRPr sz="2400"/>
                    </a:p>
                  </a:txBody>
                  <a:tcPr marL="121900" marR="121900" marT="121900" marB="121900"/>
                </a:tc>
                <a:tc>
                  <a:txBody>
                    <a:bodyPr/>
                    <a:lstStyle/>
                    <a:p>
                      <a:pPr marL="0" lvl="0" indent="0" algn="l" rtl="0">
                        <a:spcBef>
                          <a:spcPts val="0"/>
                        </a:spcBef>
                        <a:spcAft>
                          <a:spcPts val="0"/>
                        </a:spcAft>
                        <a:buNone/>
                      </a:pPr>
                      <a:r>
                        <a:rPr lang="en" sz="2400"/>
                        <a:t>8</a:t>
                      </a:r>
                      <a:endParaRPr sz="2400"/>
                    </a:p>
                  </a:txBody>
                  <a:tcPr marL="121900" marR="121900" marT="121900" marB="121900"/>
                </a:tc>
                <a:extLst>
                  <a:ext uri="{0D108BD9-81ED-4DB2-BD59-A6C34878D82A}">
                    <a16:rowId xmlns:a16="http://schemas.microsoft.com/office/drawing/2014/main" val="10004"/>
                  </a:ext>
                </a:extLst>
              </a:tr>
              <a:tr h="609560">
                <a:tc>
                  <a:txBody>
                    <a:bodyPr/>
                    <a:lstStyle/>
                    <a:p>
                      <a:pPr marL="0" lvl="0" indent="0" algn="l" rtl="0">
                        <a:spcBef>
                          <a:spcPts val="0"/>
                        </a:spcBef>
                        <a:spcAft>
                          <a:spcPts val="0"/>
                        </a:spcAft>
                        <a:buNone/>
                      </a:pPr>
                      <a:r>
                        <a:rPr lang="en" sz="2400"/>
                        <a:t>5%</a:t>
                      </a:r>
                      <a:endParaRPr sz="2400"/>
                    </a:p>
                  </a:txBody>
                  <a:tcPr marL="121900" marR="121900" marT="121900" marB="121900"/>
                </a:tc>
                <a:tc>
                  <a:txBody>
                    <a:bodyPr/>
                    <a:lstStyle/>
                    <a:p>
                      <a:pPr marL="0" lvl="0" indent="0" algn="l" rtl="0">
                        <a:spcBef>
                          <a:spcPts val="0"/>
                        </a:spcBef>
                        <a:spcAft>
                          <a:spcPts val="0"/>
                        </a:spcAft>
                        <a:buNone/>
                      </a:pPr>
                      <a:r>
                        <a:rPr lang="en" sz="2400"/>
                        <a:t>6</a:t>
                      </a:r>
                      <a:endParaRPr sz="2400"/>
                    </a:p>
                  </a:txBody>
                  <a:tcPr marL="121900" marR="121900" marT="121900" marB="121900"/>
                </a:tc>
                <a:extLst>
                  <a:ext uri="{0D108BD9-81ED-4DB2-BD59-A6C34878D82A}">
                    <a16:rowId xmlns:a16="http://schemas.microsoft.com/office/drawing/2014/main" val="10005"/>
                  </a:ext>
                </a:extLst>
              </a:tr>
            </a:tbl>
          </a:graphicData>
        </a:graphic>
      </p:graphicFrame>
      <p:sp>
        <p:nvSpPr>
          <p:cNvPr id="638" name="Google Shape;638;g2ed40c17015_0_47"/>
          <p:cNvSpPr txBox="1"/>
          <p:nvPr/>
        </p:nvSpPr>
        <p:spPr>
          <a:xfrm>
            <a:off x="6830600" y="2020233"/>
            <a:ext cx="5131200" cy="3223600"/>
          </a:xfrm>
          <a:prstGeom prst="rect">
            <a:avLst/>
          </a:prstGeom>
          <a:noFill/>
          <a:ln>
            <a:noFill/>
          </a:ln>
        </p:spPr>
        <p:txBody>
          <a:bodyPr spcFirstLastPara="1" wrap="square" lIns="121900" tIns="121900" rIns="121900" bIns="121900" anchor="t" anchorCtr="0">
            <a:noAutofit/>
          </a:bodyPr>
          <a:lstStyle/>
          <a:p>
            <a:r>
              <a:rPr lang="en" sz="2400">
                <a:solidFill>
                  <a:schemeClr val="dk2"/>
                </a:solidFill>
              </a:rPr>
              <a:t>To achieve minimal repricing events while minimizing revenue dilution, our recommendation is to utilize a 5% band</a:t>
            </a:r>
            <a:endParaRPr sz="2400">
              <a:solidFill>
                <a:schemeClr val="dk2"/>
              </a:solidFill>
            </a:endParaRPr>
          </a:p>
        </p:txBody>
      </p:sp>
      <p:sp>
        <p:nvSpPr>
          <p:cNvPr id="639" name="Google Shape;639;g2ed40c17015_0_47"/>
          <p:cNvSpPr txBox="1">
            <a:spLocks noGrp="1"/>
          </p:cNvSpPr>
          <p:nvPr>
            <p:ph type="sldNum" idx="12"/>
          </p:nvPr>
        </p:nvSpPr>
        <p:spPr>
          <a:xfrm>
            <a:off x="5341993" y="6356352"/>
            <a:ext cx="2844800" cy="365200"/>
          </a:xfrm>
          <a:prstGeom prst="rect">
            <a:avLst/>
          </a:prstGeom>
        </p:spPr>
        <p:txBody>
          <a:bodyPr spcFirstLastPara="1" vert="horz" wrap="square" lIns="121867" tIns="60933" rIns="121867" bIns="60933" rtlCol="0" anchor="t" anchorCtr="0">
            <a:normAutofit/>
          </a:bodyPr>
          <a:lstStyle/>
          <a:p>
            <a:pPr algn="l">
              <a:buClr>
                <a:srgbClr val="000000"/>
              </a:buClr>
              <a:buSzPct val="100000"/>
            </a:pPr>
            <a:fld id="{00000000-1234-1234-1234-123412341234}" type="slidenum">
              <a:rPr lang="en"/>
              <a:pPr algn="l">
                <a:buClr>
                  <a:srgbClr val="000000"/>
                </a:buClr>
                <a:buSzPct val="100000"/>
              </a:pPr>
              <a:t>30</a:t>
            </a:fld>
            <a:endParaRPr/>
          </a:p>
        </p:txBody>
      </p:sp>
      <p:sp>
        <p:nvSpPr>
          <p:cNvPr id="640" name="Google Shape;640;g2ed40c17015_0_47"/>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641" name="Google Shape;641;g2ed40c17015_0_47"/>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642" name="Google Shape;642;g2ed40c17015_0_47"/>
          <p:cNvSpPr txBox="1"/>
          <p:nvPr/>
        </p:nvSpPr>
        <p:spPr>
          <a:xfrm>
            <a:off x="609600" y="6356367"/>
            <a:ext cx="4000000" cy="615513"/>
          </a:xfrm>
          <a:prstGeom prst="rect">
            <a:avLst/>
          </a:prstGeom>
          <a:noFill/>
          <a:ln>
            <a:noFill/>
          </a:ln>
        </p:spPr>
        <p:txBody>
          <a:bodyPr spcFirstLastPara="1" wrap="square" lIns="121900" tIns="121900" rIns="121900" bIns="121900" anchor="t" anchorCtr="0">
            <a:spAutoFit/>
          </a:bodyPr>
          <a:lstStyle/>
          <a:p>
            <a:r>
              <a:rPr lang="en" sz="2400">
                <a:solidFill>
                  <a:srgbClr val="BFBFBF"/>
                </a:solidFill>
                <a:latin typeface="Calibri"/>
                <a:ea typeface="Calibri"/>
                <a:cs typeface="Calibri"/>
                <a:sym typeface="Calibri"/>
              </a:rPr>
              <a:t>Microsoft Team 3</a:t>
            </a:r>
            <a:endParaRPr sz="24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2ed1dab1c08_0_2"/>
          <p:cNvSpPr txBox="1">
            <a:spLocks noGrp="1"/>
          </p:cNvSpPr>
          <p:nvPr>
            <p:ph type="title"/>
          </p:nvPr>
        </p:nvSpPr>
        <p:spPr>
          <a:xfrm>
            <a:off x="609600" y="537771"/>
            <a:ext cx="10972800" cy="1143200"/>
          </a:xfrm>
          <a:prstGeom prst="rect">
            <a:avLst/>
          </a:prstGeom>
        </p:spPr>
        <p:txBody>
          <a:bodyPr spcFirstLastPara="1" vert="horz" wrap="square" lIns="121867" tIns="60933" rIns="121867" bIns="60933" rtlCol="0" anchor="ctr" anchorCtr="0">
            <a:normAutofit fontScale="90000"/>
          </a:bodyPr>
          <a:lstStyle/>
          <a:p>
            <a:pPr algn="ctr">
              <a:spcBef>
                <a:spcPts val="0"/>
              </a:spcBef>
            </a:pPr>
            <a:r>
              <a:rPr lang="en"/>
              <a:t>Pricing Change Scenario Analysis</a:t>
            </a:r>
            <a:endParaRPr/>
          </a:p>
          <a:p>
            <a:pPr algn="ctr">
              <a:spcBef>
                <a:spcPts val="0"/>
              </a:spcBef>
            </a:pPr>
            <a:r>
              <a:rPr lang="en"/>
              <a:t>(2007 to 2027)</a:t>
            </a:r>
            <a:endParaRPr/>
          </a:p>
          <a:p>
            <a:pPr algn="ctr">
              <a:spcBef>
                <a:spcPts val="0"/>
              </a:spcBef>
            </a:pPr>
            <a:endParaRPr/>
          </a:p>
        </p:txBody>
      </p:sp>
      <p:graphicFrame>
        <p:nvGraphicFramePr>
          <p:cNvPr id="648" name="Google Shape;648;g2ed1dab1c08_0_2"/>
          <p:cNvGraphicFramePr/>
          <p:nvPr/>
        </p:nvGraphicFramePr>
        <p:xfrm>
          <a:off x="1338401" y="1601667"/>
          <a:ext cx="9997299" cy="3827965"/>
        </p:xfrm>
        <a:graphic>
          <a:graphicData uri="http://schemas.openxmlformats.org/drawingml/2006/table">
            <a:tbl>
              <a:tblPr>
                <a:noFill/>
              </a:tblPr>
              <a:tblGrid>
                <a:gridCol w="3332433">
                  <a:extLst>
                    <a:ext uri="{9D8B030D-6E8A-4147-A177-3AD203B41FA5}">
                      <a16:colId xmlns:a16="http://schemas.microsoft.com/office/drawing/2014/main" val="20000"/>
                    </a:ext>
                  </a:extLst>
                </a:gridCol>
                <a:gridCol w="3332433">
                  <a:extLst>
                    <a:ext uri="{9D8B030D-6E8A-4147-A177-3AD203B41FA5}">
                      <a16:colId xmlns:a16="http://schemas.microsoft.com/office/drawing/2014/main" val="20001"/>
                    </a:ext>
                  </a:extLst>
                </a:gridCol>
                <a:gridCol w="3332433">
                  <a:extLst>
                    <a:ext uri="{9D8B030D-6E8A-4147-A177-3AD203B41FA5}">
                      <a16:colId xmlns:a16="http://schemas.microsoft.com/office/drawing/2014/main" val="20002"/>
                    </a:ext>
                  </a:extLst>
                </a:gridCol>
              </a:tblGrid>
              <a:tr h="609560">
                <a:tc>
                  <a:txBody>
                    <a:bodyPr/>
                    <a:lstStyle/>
                    <a:p>
                      <a:pPr marL="0" lvl="0" indent="0" algn="l" rtl="0">
                        <a:spcBef>
                          <a:spcPts val="0"/>
                        </a:spcBef>
                        <a:spcAft>
                          <a:spcPts val="0"/>
                        </a:spcAft>
                        <a:buNone/>
                      </a:pPr>
                      <a:r>
                        <a:rPr lang="en" sz="2400"/>
                        <a:t>Banding</a:t>
                      </a:r>
                      <a:endParaRPr sz="2400"/>
                    </a:p>
                  </a:txBody>
                  <a:tcPr marL="121900" marR="121900" marT="121900" marB="121900"/>
                </a:tc>
                <a:tc>
                  <a:txBody>
                    <a:bodyPr/>
                    <a:lstStyle/>
                    <a:p>
                      <a:pPr marL="0" lvl="0" indent="0" algn="l" rtl="0">
                        <a:spcBef>
                          <a:spcPts val="0"/>
                        </a:spcBef>
                        <a:spcAft>
                          <a:spcPts val="0"/>
                        </a:spcAft>
                        <a:buNone/>
                      </a:pPr>
                      <a:r>
                        <a:rPr lang="en" sz="2400"/>
                        <a:t>Revenue Dilution (USD)</a:t>
                      </a:r>
                      <a:endParaRPr sz="2400"/>
                    </a:p>
                  </a:txBody>
                  <a:tcPr marL="121900" marR="121900" marT="121900" marB="121900"/>
                </a:tc>
                <a:tc>
                  <a:txBody>
                    <a:bodyPr/>
                    <a:lstStyle/>
                    <a:p>
                      <a:pPr marL="0" lvl="0" indent="0" algn="l" rtl="0">
                        <a:spcBef>
                          <a:spcPts val="0"/>
                        </a:spcBef>
                        <a:spcAft>
                          <a:spcPts val="0"/>
                        </a:spcAft>
                        <a:buNone/>
                      </a:pPr>
                      <a:r>
                        <a:rPr lang="en" sz="2400"/>
                        <a:t>Frequency</a:t>
                      </a:r>
                      <a:endParaRPr sz="2400"/>
                    </a:p>
                  </a:txBody>
                  <a:tcPr marL="121900" marR="121900" marT="121900" marB="121900"/>
                </a:tc>
                <a:extLst>
                  <a:ext uri="{0D108BD9-81ED-4DB2-BD59-A6C34878D82A}">
                    <a16:rowId xmlns:a16="http://schemas.microsoft.com/office/drawing/2014/main" val="10000"/>
                  </a:ext>
                </a:extLst>
              </a:tr>
              <a:tr h="643681">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r" rtl="0">
                        <a:lnSpc>
                          <a:spcPct val="115000"/>
                        </a:lnSpc>
                        <a:spcBef>
                          <a:spcPts val="0"/>
                        </a:spcBef>
                        <a:spcAft>
                          <a:spcPts val="0"/>
                        </a:spcAft>
                        <a:buNone/>
                      </a:pPr>
                      <a:r>
                        <a:rPr lang="en" sz="2400"/>
                        <a:t>$61,660,660</a:t>
                      </a:r>
                      <a:endParaRPr sz="2400"/>
                    </a:p>
                  </a:txBody>
                  <a:tcPr marL="121900" marR="121900" marT="121900" marB="121900"/>
                </a:tc>
                <a:tc>
                  <a:txBody>
                    <a:bodyPr/>
                    <a:lstStyle/>
                    <a:p>
                      <a:pPr marL="0" lvl="0" indent="0" algn="r" rtl="0">
                        <a:lnSpc>
                          <a:spcPct val="115000"/>
                        </a:lnSpc>
                        <a:spcBef>
                          <a:spcPts val="0"/>
                        </a:spcBef>
                        <a:spcAft>
                          <a:spcPts val="0"/>
                        </a:spcAft>
                        <a:buNone/>
                      </a:pPr>
                      <a:r>
                        <a:rPr lang="en" sz="2400"/>
                        <a:t>51</a:t>
                      </a:r>
                      <a:endParaRPr sz="2400"/>
                    </a:p>
                  </a:txBody>
                  <a:tcPr marL="121900" marR="121900" marT="121900" marB="121900"/>
                </a:tc>
                <a:extLst>
                  <a:ext uri="{0D108BD9-81ED-4DB2-BD59-A6C34878D82A}">
                    <a16:rowId xmlns:a16="http://schemas.microsoft.com/office/drawing/2014/main" val="10001"/>
                  </a:ext>
                </a:extLst>
              </a:tr>
              <a:tr h="643681">
                <a:tc>
                  <a:txBody>
                    <a:bodyPr/>
                    <a:lstStyle/>
                    <a:p>
                      <a:pPr marL="0" lvl="0" indent="0" algn="l" rtl="0">
                        <a:spcBef>
                          <a:spcPts val="0"/>
                        </a:spcBef>
                        <a:spcAft>
                          <a:spcPts val="0"/>
                        </a:spcAft>
                        <a:buNone/>
                      </a:pPr>
                      <a:r>
                        <a:rPr lang="en" sz="2400"/>
                        <a:t>2%</a:t>
                      </a:r>
                      <a:endParaRPr sz="2400"/>
                    </a:p>
                  </a:txBody>
                  <a:tcPr marL="121900" marR="121900" marT="121900" marB="121900"/>
                </a:tc>
                <a:tc>
                  <a:txBody>
                    <a:bodyPr/>
                    <a:lstStyle/>
                    <a:p>
                      <a:pPr marL="0" lvl="0" indent="0" algn="r" rtl="0">
                        <a:lnSpc>
                          <a:spcPct val="115000"/>
                        </a:lnSpc>
                        <a:spcBef>
                          <a:spcPts val="0"/>
                        </a:spcBef>
                        <a:spcAft>
                          <a:spcPts val="0"/>
                        </a:spcAft>
                        <a:buNone/>
                      </a:pPr>
                      <a:r>
                        <a:rPr lang="en" sz="2400"/>
                        <a:t>$53,231,860</a:t>
                      </a:r>
                      <a:endParaRPr sz="2400"/>
                    </a:p>
                  </a:txBody>
                  <a:tcPr marL="121900" marR="121900" marT="121900" marB="121900"/>
                </a:tc>
                <a:tc>
                  <a:txBody>
                    <a:bodyPr/>
                    <a:lstStyle/>
                    <a:p>
                      <a:pPr marL="0" lvl="0" indent="0" algn="r" rtl="0">
                        <a:lnSpc>
                          <a:spcPct val="115000"/>
                        </a:lnSpc>
                        <a:spcBef>
                          <a:spcPts val="0"/>
                        </a:spcBef>
                        <a:spcAft>
                          <a:spcPts val="0"/>
                        </a:spcAft>
                        <a:buNone/>
                      </a:pPr>
                      <a:r>
                        <a:rPr lang="en" sz="2400"/>
                        <a:t>34</a:t>
                      </a:r>
                      <a:endParaRPr sz="2400"/>
                    </a:p>
                  </a:txBody>
                  <a:tcPr marL="121900" marR="121900" marT="121900" marB="121900"/>
                </a:tc>
                <a:extLst>
                  <a:ext uri="{0D108BD9-81ED-4DB2-BD59-A6C34878D82A}">
                    <a16:rowId xmlns:a16="http://schemas.microsoft.com/office/drawing/2014/main" val="10002"/>
                  </a:ext>
                </a:extLst>
              </a:tr>
              <a:tr h="643681">
                <a:tc>
                  <a:txBody>
                    <a:bodyPr/>
                    <a:lstStyle/>
                    <a:p>
                      <a:pPr marL="0" lvl="0" indent="0" algn="l" rtl="0">
                        <a:spcBef>
                          <a:spcPts val="0"/>
                        </a:spcBef>
                        <a:spcAft>
                          <a:spcPts val="0"/>
                        </a:spcAft>
                        <a:buNone/>
                      </a:pPr>
                      <a:r>
                        <a:rPr lang="en" sz="2400"/>
                        <a:t>3%</a:t>
                      </a:r>
                      <a:endParaRPr sz="2400"/>
                    </a:p>
                  </a:txBody>
                  <a:tcPr marL="121900" marR="121900" marT="121900" marB="121900"/>
                </a:tc>
                <a:tc>
                  <a:txBody>
                    <a:bodyPr/>
                    <a:lstStyle/>
                    <a:p>
                      <a:pPr marL="0" lvl="0" indent="0" algn="r" rtl="0">
                        <a:lnSpc>
                          <a:spcPct val="115000"/>
                        </a:lnSpc>
                        <a:spcBef>
                          <a:spcPts val="0"/>
                        </a:spcBef>
                        <a:spcAft>
                          <a:spcPts val="0"/>
                        </a:spcAft>
                        <a:buNone/>
                      </a:pPr>
                      <a:r>
                        <a:rPr lang="en" sz="2400"/>
                        <a:t>$49,621,190</a:t>
                      </a:r>
                      <a:endParaRPr sz="2400"/>
                    </a:p>
                  </a:txBody>
                  <a:tcPr marL="121900" marR="121900" marT="121900" marB="121900"/>
                </a:tc>
                <a:tc>
                  <a:txBody>
                    <a:bodyPr/>
                    <a:lstStyle/>
                    <a:p>
                      <a:pPr marL="0" lvl="0" indent="0" algn="r" rtl="0">
                        <a:lnSpc>
                          <a:spcPct val="115000"/>
                        </a:lnSpc>
                        <a:spcBef>
                          <a:spcPts val="0"/>
                        </a:spcBef>
                        <a:spcAft>
                          <a:spcPts val="0"/>
                        </a:spcAft>
                        <a:buNone/>
                      </a:pPr>
                      <a:r>
                        <a:rPr lang="en" sz="2400"/>
                        <a:t>24</a:t>
                      </a:r>
                      <a:endParaRPr sz="2400"/>
                    </a:p>
                  </a:txBody>
                  <a:tcPr marL="121900" marR="121900" marT="121900" marB="121900"/>
                </a:tc>
                <a:extLst>
                  <a:ext uri="{0D108BD9-81ED-4DB2-BD59-A6C34878D82A}">
                    <a16:rowId xmlns:a16="http://schemas.microsoft.com/office/drawing/2014/main" val="10003"/>
                  </a:ext>
                </a:extLst>
              </a:tr>
              <a:tr h="643681">
                <a:tc>
                  <a:txBody>
                    <a:bodyPr/>
                    <a:lstStyle/>
                    <a:p>
                      <a:pPr marL="0" lvl="0" indent="0" algn="l" rtl="0">
                        <a:spcBef>
                          <a:spcPts val="0"/>
                        </a:spcBef>
                        <a:spcAft>
                          <a:spcPts val="0"/>
                        </a:spcAft>
                        <a:buNone/>
                      </a:pPr>
                      <a:r>
                        <a:rPr lang="en" sz="2400"/>
                        <a:t>4%</a:t>
                      </a:r>
                      <a:endParaRPr sz="2400"/>
                    </a:p>
                  </a:txBody>
                  <a:tcPr marL="121900" marR="121900" marT="121900" marB="121900"/>
                </a:tc>
                <a:tc>
                  <a:txBody>
                    <a:bodyPr/>
                    <a:lstStyle/>
                    <a:p>
                      <a:pPr marL="0" lvl="0" indent="0" algn="r" rtl="0">
                        <a:lnSpc>
                          <a:spcPct val="115000"/>
                        </a:lnSpc>
                        <a:spcBef>
                          <a:spcPts val="0"/>
                        </a:spcBef>
                        <a:spcAft>
                          <a:spcPts val="0"/>
                        </a:spcAft>
                        <a:buNone/>
                      </a:pPr>
                      <a:r>
                        <a:rPr lang="en" sz="2400"/>
                        <a:t>$51,281,310</a:t>
                      </a:r>
                      <a:endParaRPr sz="2400"/>
                    </a:p>
                  </a:txBody>
                  <a:tcPr marL="121900" marR="121900" marT="121900" marB="121900"/>
                </a:tc>
                <a:tc>
                  <a:txBody>
                    <a:bodyPr/>
                    <a:lstStyle/>
                    <a:p>
                      <a:pPr marL="0" lvl="0" indent="0" algn="r" rtl="0">
                        <a:lnSpc>
                          <a:spcPct val="115000"/>
                        </a:lnSpc>
                        <a:spcBef>
                          <a:spcPts val="0"/>
                        </a:spcBef>
                        <a:spcAft>
                          <a:spcPts val="0"/>
                        </a:spcAft>
                        <a:buNone/>
                      </a:pPr>
                      <a:r>
                        <a:rPr lang="en" sz="2400"/>
                        <a:t>14</a:t>
                      </a:r>
                      <a:endParaRPr sz="2400"/>
                    </a:p>
                  </a:txBody>
                  <a:tcPr marL="121900" marR="121900" marT="121900" marB="121900"/>
                </a:tc>
                <a:extLst>
                  <a:ext uri="{0D108BD9-81ED-4DB2-BD59-A6C34878D82A}">
                    <a16:rowId xmlns:a16="http://schemas.microsoft.com/office/drawing/2014/main" val="10004"/>
                  </a:ext>
                </a:extLst>
              </a:tr>
              <a:tr h="643681">
                <a:tc>
                  <a:txBody>
                    <a:bodyPr/>
                    <a:lstStyle/>
                    <a:p>
                      <a:pPr marL="0" lvl="0" indent="0" algn="l" rtl="0">
                        <a:spcBef>
                          <a:spcPts val="0"/>
                        </a:spcBef>
                        <a:spcAft>
                          <a:spcPts val="0"/>
                        </a:spcAft>
                        <a:buNone/>
                      </a:pPr>
                      <a:r>
                        <a:rPr lang="en" sz="2400"/>
                        <a:t>5%</a:t>
                      </a:r>
                      <a:endParaRPr sz="2400"/>
                    </a:p>
                  </a:txBody>
                  <a:tcPr marL="121900" marR="121900" marT="121900" marB="121900"/>
                </a:tc>
                <a:tc>
                  <a:txBody>
                    <a:bodyPr/>
                    <a:lstStyle/>
                    <a:p>
                      <a:pPr marL="0" lvl="0" indent="0" algn="r" rtl="0">
                        <a:lnSpc>
                          <a:spcPct val="115000"/>
                        </a:lnSpc>
                        <a:spcBef>
                          <a:spcPts val="0"/>
                        </a:spcBef>
                        <a:spcAft>
                          <a:spcPts val="0"/>
                        </a:spcAft>
                        <a:buNone/>
                      </a:pPr>
                      <a:r>
                        <a:rPr lang="en" sz="2400"/>
                        <a:t>$51,306,120</a:t>
                      </a:r>
                      <a:endParaRPr sz="2400"/>
                    </a:p>
                  </a:txBody>
                  <a:tcPr marL="121900" marR="121900" marT="121900" marB="121900"/>
                </a:tc>
                <a:tc>
                  <a:txBody>
                    <a:bodyPr/>
                    <a:lstStyle/>
                    <a:p>
                      <a:pPr marL="0" lvl="0" indent="0" algn="r" rtl="0">
                        <a:lnSpc>
                          <a:spcPct val="115000"/>
                        </a:lnSpc>
                        <a:spcBef>
                          <a:spcPts val="0"/>
                        </a:spcBef>
                        <a:spcAft>
                          <a:spcPts val="0"/>
                        </a:spcAft>
                        <a:buNone/>
                      </a:pPr>
                      <a:r>
                        <a:rPr lang="en" sz="2400"/>
                        <a:t>10</a:t>
                      </a:r>
                      <a:endParaRPr sz="2400"/>
                    </a:p>
                  </a:txBody>
                  <a:tcPr marL="121900" marR="121900" marT="121900" marB="121900"/>
                </a:tc>
                <a:extLst>
                  <a:ext uri="{0D108BD9-81ED-4DB2-BD59-A6C34878D82A}">
                    <a16:rowId xmlns:a16="http://schemas.microsoft.com/office/drawing/2014/main" val="10005"/>
                  </a:ext>
                </a:extLst>
              </a:tr>
            </a:tbl>
          </a:graphicData>
        </a:graphic>
      </p:graphicFrame>
      <p:pic>
        <p:nvPicPr>
          <p:cNvPr id="649" name="Google Shape;649;g2ed1dab1c08_0_2"/>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650" name="Google Shape;650;g2ed1dab1c08_0_2"/>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651" name="Google Shape;651;g2ed1dab1c08_0_2"/>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652" name="Google Shape;652;g2ed1dab1c08_0_2"/>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653" name="Google Shape;653;g2ed1dab1c08_0_2"/>
          <p:cNvSpPr txBox="1"/>
          <p:nvPr/>
        </p:nvSpPr>
        <p:spPr>
          <a:xfrm>
            <a:off x="1338400" y="5177900"/>
            <a:ext cx="10361200" cy="776400"/>
          </a:xfrm>
          <a:prstGeom prst="rect">
            <a:avLst/>
          </a:prstGeom>
          <a:noFill/>
          <a:ln>
            <a:noFill/>
          </a:ln>
        </p:spPr>
        <p:txBody>
          <a:bodyPr spcFirstLastPara="1" wrap="square" lIns="121900" tIns="121900" rIns="121900" bIns="121900" anchor="t" anchorCtr="0">
            <a:noAutofit/>
          </a:bodyPr>
          <a:lstStyle/>
          <a:p>
            <a:r>
              <a:rPr lang="en" sz="2400">
                <a:solidFill>
                  <a:schemeClr val="dk2"/>
                </a:solidFill>
              </a:rPr>
              <a:t>3% Banding allows us to achieve lower revenue dilution without having excessive number of price changes</a:t>
            </a:r>
            <a:endParaRPr sz="2400">
              <a:solidFill>
                <a:schemeClr val="dk2"/>
              </a:solidFill>
            </a:endParaRPr>
          </a:p>
        </p:txBody>
      </p:sp>
      <p:sp>
        <p:nvSpPr>
          <p:cNvPr id="654" name="Google Shape;654;g2ed1dab1c08_0_2"/>
          <p:cNvSpPr txBox="1">
            <a:spLocks noGrp="1"/>
          </p:cNvSpPr>
          <p:nvPr>
            <p:ph type="sldNum" idx="12"/>
          </p:nvPr>
        </p:nvSpPr>
        <p:spPr>
          <a:xfrm>
            <a:off x="8696960" y="6356352"/>
            <a:ext cx="2844800" cy="365200"/>
          </a:xfrm>
          <a:prstGeom prst="rect">
            <a:avLst/>
          </a:prstGeom>
        </p:spPr>
        <p:txBody>
          <a:bodyPr spcFirstLastPara="1" vert="horz" wrap="square" lIns="121867" tIns="60933" rIns="121867" bIns="60933" rtlCol="0" anchor="t" anchorCtr="0">
            <a:normAutofit/>
          </a:bodyPr>
          <a:lstStyle/>
          <a:p>
            <a:pPr algn="l">
              <a:buClr>
                <a:srgbClr val="000000"/>
              </a:buClr>
              <a:buSzPct val="100000"/>
            </a:pPr>
            <a:fld id="{00000000-1234-1234-1234-123412341234}" type="slidenum">
              <a:rPr lang="en"/>
              <a:pPr algn="l">
                <a:buClr>
                  <a:srgbClr val="000000"/>
                </a:buClr>
                <a:buSzPct val="100000"/>
              </a:pPr>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g2ec93df8546_0_10"/>
          <p:cNvSpPr txBox="1">
            <a:spLocks noGrp="1"/>
          </p:cNvSpPr>
          <p:nvPr>
            <p:ph type="title"/>
          </p:nvPr>
        </p:nvSpPr>
        <p:spPr>
          <a:xfrm>
            <a:off x="609600" y="274637"/>
            <a:ext cx="10972800" cy="1143200"/>
          </a:xfrm>
          <a:prstGeom prst="rect">
            <a:avLst/>
          </a:prstGeom>
        </p:spPr>
        <p:txBody>
          <a:bodyPr spcFirstLastPara="1" vert="horz" wrap="square" lIns="121867" tIns="60933" rIns="121867" bIns="60933" rtlCol="0" anchor="ctr" anchorCtr="0">
            <a:normAutofit/>
          </a:bodyPr>
          <a:lstStyle/>
          <a:p>
            <a:pPr>
              <a:spcBef>
                <a:spcPts val="0"/>
              </a:spcBef>
            </a:pPr>
            <a:r>
              <a:rPr lang="en"/>
              <a:t>Regression Influenced Indicators</a:t>
            </a:r>
            <a:endParaRPr/>
          </a:p>
        </p:txBody>
      </p:sp>
      <p:graphicFrame>
        <p:nvGraphicFramePr>
          <p:cNvPr id="660" name="Google Shape;660;g2ec93df8546_0_10"/>
          <p:cNvGraphicFramePr/>
          <p:nvPr/>
        </p:nvGraphicFramePr>
        <p:xfrm>
          <a:off x="1270001" y="2339200"/>
          <a:ext cx="4895767" cy="3866155"/>
        </p:xfrm>
        <a:graphic>
          <a:graphicData uri="http://schemas.openxmlformats.org/drawingml/2006/table">
            <a:tbl>
              <a:tblPr>
                <a:noFill/>
              </a:tblPr>
              <a:tblGrid>
                <a:gridCol w="1417133">
                  <a:extLst>
                    <a:ext uri="{9D8B030D-6E8A-4147-A177-3AD203B41FA5}">
                      <a16:colId xmlns:a16="http://schemas.microsoft.com/office/drawing/2014/main" val="20000"/>
                    </a:ext>
                  </a:extLst>
                </a:gridCol>
                <a:gridCol w="1232267">
                  <a:extLst>
                    <a:ext uri="{9D8B030D-6E8A-4147-A177-3AD203B41FA5}">
                      <a16:colId xmlns:a16="http://schemas.microsoft.com/office/drawing/2014/main" val="20001"/>
                    </a:ext>
                  </a:extLst>
                </a:gridCol>
                <a:gridCol w="2246367">
                  <a:extLst>
                    <a:ext uri="{9D8B030D-6E8A-4147-A177-3AD203B41FA5}">
                      <a16:colId xmlns:a16="http://schemas.microsoft.com/office/drawing/2014/main" val="20002"/>
                    </a:ext>
                  </a:extLst>
                </a:gridCol>
              </a:tblGrid>
              <a:tr h="975320">
                <a:tc>
                  <a:txBody>
                    <a:bodyPr/>
                    <a:lstStyle/>
                    <a:p>
                      <a:pPr marL="0" lvl="0" indent="0" algn="l" rtl="0">
                        <a:spcBef>
                          <a:spcPts val="0"/>
                        </a:spcBef>
                        <a:spcAft>
                          <a:spcPts val="0"/>
                        </a:spcAft>
                        <a:buNone/>
                      </a:pPr>
                      <a:r>
                        <a:rPr lang="en" sz="2400">
                          <a:solidFill>
                            <a:schemeClr val="lt1"/>
                          </a:solidFill>
                        </a:rPr>
                        <a:t>Indicators</a:t>
                      </a:r>
                      <a:endParaRPr sz="2400">
                        <a:solidFill>
                          <a:schemeClr val="lt1"/>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a:txBody>
                    <a:bodyPr/>
                    <a:lstStyle/>
                    <a:p>
                      <a:pPr marL="0" lvl="0" indent="0" algn="l" rtl="0">
                        <a:spcBef>
                          <a:spcPts val="0"/>
                        </a:spcBef>
                        <a:spcAft>
                          <a:spcPts val="0"/>
                        </a:spcAft>
                        <a:buNone/>
                      </a:pPr>
                      <a:r>
                        <a:rPr lang="en" sz="2400" u="sng">
                          <a:solidFill>
                            <a:schemeClr val="lt1"/>
                          </a:solidFill>
                        </a:rPr>
                        <a:t>P-value</a:t>
                      </a:r>
                      <a:endParaRPr sz="2400" u="sng">
                        <a:solidFill>
                          <a:schemeClr val="lt1"/>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a:txBody>
                    <a:bodyPr/>
                    <a:lstStyle/>
                    <a:p>
                      <a:pPr marL="0" lvl="0" indent="0" algn="l" rtl="0">
                        <a:spcBef>
                          <a:spcPts val="0"/>
                        </a:spcBef>
                        <a:spcAft>
                          <a:spcPts val="0"/>
                        </a:spcAft>
                        <a:buNone/>
                      </a:pPr>
                      <a:r>
                        <a:rPr lang="en" sz="2400" u="sng">
                          <a:solidFill>
                            <a:schemeClr val="lt1"/>
                          </a:solidFill>
                        </a:rPr>
                        <a:t>R^2</a:t>
                      </a:r>
                      <a:endParaRPr sz="2400" u="sng">
                        <a:solidFill>
                          <a:schemeClr val="lt1"/>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578167">
                <a:tc>
                  <a:txBody>
                    <a:bodyPr/>
                    <a:lstStyle/>
                    <a:p>
                      <a:pPr marL="0" lvl="0" indent="0" algn="l" rtl="0">
                        <a:spcBef>
                          <a:spcPts val="0"/>
                        </a:spcBef>
                        <a:spcAft>
                          <a:spcPts val="0"/>
                        </a:spcAft>
                        <a:buNone/>
                      </a:pPr>
                      <a:r>
                        <a:rPr lang="en" sz="1600">
                          <a:solidFill>
                            <a:schemeClr val="lt1"/>
                          </a:solidFill>
                        </a:rPr>
                        <a:t>US CPI</a:t>
                      </a:r>
                      <a:endParaRPr sz="1600">
                        <a:solidFill>
                          <a:schemeClr val="lt1"/>
                        </a:solidFill>
                      </a:endParaRPr>
                    </a:p>
                  </a:txBody>
                  <a:tcPr marL="12700" marR="12700" marT="12700" marB="121900" anchor="b">
                    <a:lnL w="9525" cap="flat" cmpd="sng">
                      <a:solidFill>
                        <a:srgbClr val="000000"/>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1600" b="1">
                          <a:solidFill>
                            <a:srgbClr val="1C4587"/>
                          </a:solidFill>
                        </a:rPr>
                        <a:t>&lt;.0001</a:t>
                      </a:r>
                      <a:endParaRPr sz="1600" b="1">
                        <a:solidFill>
                          <a:srgbClr val="1C4587"/>
                        </a:solidFill>
                      </a:endParaRPr>
                    </a:p>
                  </a:txBody>
                  <a:tcPr marL="12700" marR="12700" marT="12700" marB="1219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r>
                        <a:rPr lang="en" sz="1600" b="1">
                          <a:solidFill>
                            <a:srgbClr val="1C4587"/>
                          </a:solidFill>
                        </a:rPr>
                        <a:t>0.8553</a:t>
                      </a:r>
                      <a:endParaRPr sz="1600" b="1">
                        <a:solidFill>
                          <a:srgbClr val="1C4587"/>
                        </a:solidFill>
                      </a:endParaRPr>
                    </a:p>
                  </a:txBody>
                  <a:tcPr marL="12700" marR="12700" marT="12700" marB="1219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578167">
                <a:tc>
                  <a:txBody>
                    <a:bodyPr/>
                    <a:lstStyle/>
                    <a:p>
                      <a:pPr marL="0" lvl="0" indent="0" algn="l" rtl="0">
                        <a:spcBef>
                          <a:spcPts val="0"/>
                        </a:spcBef>
                        <a:spcAft>
                          <a:spcPts val="0"/>
                        </a:spcAft>
                        <a:buNone/>
                      </a:pPr>
                      <a:r>
                        <a:rPr lang="en" sz="1600">
                          <a:solidFill>
                            <a:schemeClr val="lt1"/>
                          </a:solidFill>
                        </a:rPr>
                        <a:t>India CPI</a:t>
                      </a:r>
                      <a:endParaRPr sz="1600">
                        <a:solidFill>
                          <a:schemeClr val="lt1"/>
                        </a:solidFill>
                      </a:endParaRPr>
                    </a:p>
                  </a:txBody>
                  <a:tcPr marL="12700" marR="12700" marT="12700" marB="121900" anchor="b">
                    <a:lnL w="9525" cap="flat" cmpd="sng">
                      <a:solidFill>
                        <a:srgbClr val="000000"/>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1600" b="1">
                          <a:solidFill>
                            <a:srgbClr val="1C4587"/>
                          </a:solidFill>
                        </a:rPr>
                        <a:t>&lt;.0001</a:t>
                      </a:r>
                      <a:endParaRPr sz="1600" b="1">
                        <a:solidFill>
                          <a:srgbClr val="1C4587"/>
                        </a:solidFill>
                      </a:endParaRPr>
                    </a:p>
                  </a:txBody>
                  <a:tcPr marL="12700" marR="12700" marT="12700" marB="1219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r>
                        <a:rPr lang="en" sz="1600" b="1">
                          <a:solidFill>
                            <a:srgbClr val="1C4587"/>
                          </a:solidFill>
                        </a:rPr>
                        <a:t>0.94401</a:t>
                      </a:r>
                      <a:endParaRPr sz="1600" b="1">
                        <a:solidFill>
                          <a:srgbClr val="1C4587"/>
                        </a:solidFill>
                      </a:endParaRPr>
                    </a:p>
                  </a:txBody>
                  <a:tcPr marL="12700" marR="12700" marT="12700" marB="1219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578167">
                <a:tc>
                  <a:txBody>
                    <a:bodyPr/>
                    <a:lstStyle/>
                    <a:p>
                      <a:pPr marL="0" lvl="0" indent="0" algn="l" rtl="0">
                        <a:spcBef>
                          <a:spcPts val="0"/>
                        </a:spcBef>
                        <a:spcAft>
                          <a:spcPts val="0"/>
                        </a:spcAft>
                        <a:buNone/>
                      </a:pPr>
                      <a:r>
                        <a:rPr lang="en" sz="1600">
                          <a:solidFill>
                            <a:schemeClr val="lt1"/>
                          </a:solidFill>
                        </a:rPr>
                        <a:t>US GDP </a:t>
                      </a:r>
                      <a:endParaRPr sz="1600">
                        <a:solidFill>
                          <a:schemeClr val="lt1"/>
                        </a:solidFill>
                      </a:endParaRPr>
                    </a:p>
                  </a:txBody>
                  <a:tcPr marL="12700" marR="12700" marT="12700" marB="121900" anchor="b">
                    <a:lnL w="9525" cap="flat" cmpd="sng">
                      <a:solidFill>
                        <a:srgbClr val="000000"/>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1600" b="1">
                          <a:solidFill>
                            <a:srgbClr val="1C4587"/>
                          </a:solidFill>
                        </a:rPr>
                        <a:t>&lt;.0001</a:t>
                      </a:r>
                      <a:endParaRPr sz="1600" b="1">
                        <a:solidFill>
                          <a:srgbClr val="1C4587"/>
                        </a:solidFill>
                      </a:endParaRPr>
                    </a:p>
                  </a:txBody>
                  <a:tcPr marL="12700" marR="12700" marT="12700" marB="1219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r>
                        <a:rPr lang="en" sz="1600" b="1">
                          <a:solidFill>
                            <a:srgbClr val="1C4587"/>
                          </a:solidFill>
                        </a:rPr>
                        <a:t>0.876802</a:t>
                      </a:r>
                      <a:endParaRPr sz="1600" b="1">
                        <a:solidFill>
                          <a:srgbClr val="1C4587"/>
                        </a:solidFill>
                      </a:endParaRPr>
                    </a:p>
                  </a:txBody>
                  <a:tcPr marL="12700" marR="12700" marT="12700" marB="1219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578167">
                <a:tc>
                  <a:txBody>
                    <a:bodyPr/>
                    <a:lstStyle/>
                    <a:p>
                      <a:pPr marL="0" lvl="0" indent="0" algn="l" rtl="0">
                        <a:spcBef>
                          <a:spcPts val="0"/>
                        </a:spcBef>
                        <a:spcAft>
                          <a:spcPts val="0"/>
                        </a:spcAft>
                        <a:buNone/>
                      </a:pPr>
                      <a:r>
                        <a:rPr lang="en" sz="1600">
                          <a:solidFill>
                            <a:schemeClr val="lt1"/>
                          </a:solidFill>
                        </a:rPr>
                        <a:t>Indian GDP</a:t>
                      </a:r>
                      <a:endParaRPr sz="1600">
                        <a:solidFill>
                          <a:schemeClr val="lt1"/>
                        </a:solidFill>
                      </a:endParaRPr>
                    </a:p>
                  </a:txBody>
                  <a:tcPr marL="12700" marR="12700" marT="12700" marB="121900" anchor="b">
                    <a:lnL w="9525" cap="flat" cmpd="sng">
                      <a:solidFill>
                        <a:srgbClr val="000000"/>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1600" b="1">
                          <a:solidFill>
                            <a:srgbClr val="1C4587"/>
                          </a:solidFill>
                        </a:rPr>
                        <a:t>&lt;.0001</a:t>
                      </a:r>
                      <a:endParaRPr sz="1600" b="1">
                        <a:solidFill>
                          <a:srgbClr val="1C4587"/>
                        </a:solidFill>
                      </a:endParaRPr>
                    </a:p>
                  </a:txBody>
                  <a:tcPr marL="12700" marR="12700" marT="12700" marB="1219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r>
                        <a:rPr lang="en" sz="1600" b="1">
                          <a:solidFill>
                            <a:srgbClr val="1C4587"/>
                          </a:solidFill>
                        </a:rPr>
                        <a:t>0.901043</a:t>
                      </a:r>
                      <a:endParaRPr sz="1600" b="1">
                        <a:solidFill>
                          <a:srgbClr val="1C4587"/>
                        </a:solidFill>
                      </a:endParaRPr>
                    </a:p>
                  </a:txBody>
                  <a:tcPr marL="12700" marR="12700" marT="12700" marB="1219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578167">
                <a:tc>
                  <a:txBody>
                    <a:bodyPr/>
                    <a:lstStyle/>
                    <a:p>
                      <a:pPr marL="0" lvl="0" indent="0" algn="l" rtl="0">
                        <a:spcBef>
                          <a:spcPts val="0"/>
                        </a:spcBef>
                        <a:spcAft>
                          <a:spcPts val="0"/>
                        </a:spcAft>
                        <a:buNone/>
                      </a:pPr>
                      <a:r>
                        <a:rPr lang="en" sz="1600">
                          <a:solidFill>
                            <a:schemeClr val="lt1"/>
                          </a:solidFill>
                        </a:rPr>
                        <a:t>Dollar Index</a:t>
                      </a:r>
                      <a:endParaRPr sz="1600">
                        <a:solidFill>
                          <a:schemeClr val="lt1"/>
                        </a:solidFill>
                      </a:endParaRPr>
                    </a:p>
                  </a:txBody>
                  <a:tcPr marL="12700" marR="12700" marT="12700" marB="121900" anchor="b">
                    <a:lnL w="9525" cap="flat" cmpd="sng">
                      <a:solidFill>
                        <a:srgbClr val="000000"/>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1600" b="1">
                          <a:solidFill>
                            <a:srgbClr val="1C4587"/>
                          </a:solidFill>
                        </a:rPr>
                        <a:t>&lt;.0001</a:t>
                      </a:r>
                      <a:endParaRPr sz="1600" b="1">
                        <a:solidFill>
                          <a:srgbClr val="1C4587"/>
                        </a:solidFill>
                      </a:endParaRPr>
                    </a:p>
                  </a:txBody>
                  <a:tcPr marL="12700" marR="12700" marT="12700" marB="1219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r>
                        <a:rPr lang="en" sz="1600" b="1">
                          <a:solidFill>
                            <a:srgbClr val="1C4587"/>
                          </a:solidFill>
                        </a:rPr>
                        <a:t>0.919958</a:t>
                      </a:r>
                      <a:endParaRPr sz="1600" b="1">
                        <a:solidFill>
                          <a:srgbClr val="1C4587"/>
                        </a:solidFill>
                      </a:endParaRPr>
                    </a:p>
                  </a:txBody>
                  <a:tcPr marL="12700" marR="12700" marT="12700" marB="121900" anchor="b">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bl>
          </a:graphicData>
        </a:graphic>
      </p:graphicFrame>
      <p:grpSp>
        <p:nvGrpSpPr>
          <p:cNvPr id="661" name="Google Shape;661;g2ec93df8546_0_10"/>
          <p:cNvGrpSpPr/>
          <p:nvPr/>
        </p:nvGrpSpPr>
        <p:grpSpPr>
          <a:xfrm>
            <a:off x="9069584" y="3844233"/>
            <a:ext cx="2592800" cy="2092800"/>
            <a:chOff x="3071457" y="2013875"/>
            <a:chExt cx="1944600" cy="1569600"/>
          </a:xfrm>
        </p:grpSpPr>
        <p:sp>
          <p:nvSpPr>
            <p:cNvPr id="662" name="Google Shape;662;g2ec93df8546_0_10"/>
            <p:cNvSpPr/>
            <p:nvPr/>
          </p:nvSpPr>
          <p:spPr>
            <a:xfrm rot="10800000" flipH="1">
              <a:off x="3071457" y="2013875"/>
              <a:ext cx="1944600" cy="1569600"/>
            </a:xfrm>
            <a:prstGeom prst="round2DiagRect">
              <a:avLst>
                <a:gd name="adj1" fmla="val 0"/>
                <a:gd name="adj2" fmla="val 17764"/>
              </a:avLst>
            </a:prstGeom>
            <a:solidFill>
              <a:srgbClr val="073763"/>
            </a:solidFill>
            <a:ln>
              <a:noFill/>
            </a:ln>
          </p:spPr>
          <p:txBody>
            <a:bodyPr spcFirstLastPara="1" wrap="square" lIns="121900" tIns="121900" rIns="121900" bIns="121900" anchor="ctr" anchorCtr="0">
              <a:noAutofit/>
            </a:bodyPr>
            <a:lstStyle/>
            <a:p>
              <a:endParaRPr sz="2400"/>
            </a:p>
          </p:txBody>
        </p:sp>
        <p:sp>
          <p:nvSpPr>
            <p:cNvPr id="663" name="Google Shape;663;g2ec93df8546_0_10"/>
            <p:cNvSpPr txBox="1"/>
            <p:nvPr/>
          </p:nvSpPr>
          <p:spPr>
            <a:xfrm>
              <a:off x="3317927" y="2177010"/>
              <a:ext cx="1451700" cy="459900"/>
            </a:xfrm>
            <a:prstGeom prst="rect">
              <a:avLst/>
            </a:prstGeom>
            <a:solidFill>
              <a:srgbClr val="073763"/>
            </a:solidFill>
            <a:ln>
              <a:noFill/>
            </a:ln>
          </p:spPr>
          <p:txBody>
            <a:bodyPr spcFirstLastPara="1" wrap="square" lIns="121900" tIns="121900" rIns="121900" bIns="121900" anchor="t" anchorCtr="0">
              <a:noAutofit/>
            </a:bodyPr>
            <a:lstStyle/>
            <a:p>
              <a:r>
                <a:rPr lang="en" sz="1467" b="1">
                  <a:solidFill>
                    <a:srgbClr val="FFFFFF"/>
                  </a:solidFill>
                  <a:latin typeface="Roboto"/>
                  <a:ea typeface="Roboto"/>
                  <a:cs typeface="Roboto"/>
                  <a:sym typeface="Roboto"/>
                </a:rPr>
                <a:t>R^2 Values</a:t>
              </a:r>
              <a:endParaRPr sz="1467">
                <a:solidFill>
                  <a:srgbClr val="FFFFFF"/>
                </a:solidFill>
                <a:latin typeface="Roboto"/>
                <a:ea typeface="Roboto"/>
                <a:cs typeface="Roboto"/>
                <a:sym typeface="Roboto"/>
              </a:endParaRPr>
            </a:p>
          </p:txBody>
        </p:sp>
        <p:sp>
          <p:nvSpPr>
            <p:cNvPr id="664" name="Google Shape;664;g2ec93df8546_0_10"/>
            <p:cNvSpPr txBox="1"/>
            <p:nvPr/>
          </p:nvSpPr>
          <p:spPr>
            <a:xfrm>
              <a:off x="3317919" y="2542474"/>
              <a:ext cx="1494000" cy="748800"/>
            </a:xfrm>
            <a:prstGeom prst="rect">
              <a:avLst/>
            </a:prstGeom>
            <a:solidFill>
              <a:srgbClr val="073763"/>
            </a:solidFill>
            <a:ln>
              <a:noFill/>
            </a:ln>
          </p:spPr>
          <p:txBody>
            <a:bodyPr spcFirstLastPara="1" wrap="square" lIns="121900" tIns="121900" rIns="121900" bIns="121900" anchor="t" anchorCtr="0">
              <a:noAutofit/>
            </a:bodyPr>
            <a:lstStyle/>
            <a:p>
              <a:pPr>
                <a:lnSpc>
                  <a:spcPct val="115000"/>
                </a:lnSpc>
              </a:pPr>
              <a:r>
                <a:rPr lang="en" sz="1200">
                  <a:solidFill>
                    <a:srgbClr val="FFFFFF"/>
                  </a:solidFill>
                  <a:latin typeface="Roboto"/>
                  <a:ea typeface="Roboto"/>
                  <a:cs typeface="Roboto"/>
                  <a:sym typeface="Roboto"/>
                </a:rPr>
                <a:t>Ranges from 0-1</a:t>
              </a:r>
              <a:endParaRPr sz="1200">
                <a:solidFill>
                  <a:srgbClr val="FFFFFF"/>
                </a:solidFill>
                <a:latin typeface="Roboto"/>
                <a:ea typeface="Roboto"/>
                <a:cs typeface="Roboto"/>
                <a:sym typeface="Roboto"/>
              </a:endParaRPr>
            </a:p>
            <a:p>
              <a:pPr>
                <a:lnSpc>
                  <a:spcPct val="115000"/>
                </a:lnSpc>
                <a:spcBef>
                  <a:spcPts val="2133"/>
                </a:spcBef>
              </a:pPr>
              <a:r>
                <a:rPr lang="en" sz="1200">
                  <a:solidFill>
                    <a:srgbClr val="FFFFFF"/>
                  </a:solidFill>
                  <a:latin typeface="Roboto"/>
                  <a:ea typeface="Roboto"/>
                  <a:cs typeface="Roboto"/>
                  <a:sym typeface="Roboto"/>
                </a:rPr>
                <a:t>Strong Data relationship with coefficient &gt; .85</a:t>
              </a:r>
              <a:endParaRPr sz="1067">
                <a:solidFill>
                  <a:srgbClr val="FFFFFF"/>
                </a:solidFill>
                <a:latin typeface="Roboto"/>
                <a:ea typeface="Roboto"/>
                <a:cs typeface="Roboto"/>
                <a:sym typeface="Roboto"/>
              </a:endParaRPr>
            </a:p>
            <a:p>
              <a:pPr>
                <a:lnSpc>
                  <a:spcPct val="115000"/>
                </a:lnSpc>
                <a:spcBef>
                  <a:spcPts val="2133"/>
                </a:spcBef>
                <a:spcAft>
                  <a:spcPts val="2133"/>
                </a:spcAft>
              </a:pPr>
              <a:endParaRPr sz="1067">
                <a:solidFill>
                  <a:srgbClr val="FFFFFF"/>
                </a:solidFill>
                <a:latin typeface="Roboto"/>
                <a:ea typeface="Roboto"/>
                <a:cs typeface="Roboto"/>
                <a:sym typeface="Roboto"/>
              </a:endParaRPr>
            </a:p>
          </p:txBody>
        </p:sp>
      </p:grpSp>
      <p:grpSp>
        <p:nvGrpSpPr>
          <p:cNvPr id="665" name="Google Shape;665;g2ec93df8546_0_10"/>
          <p:cNvGrpSpPr/>
          <p:nvPr/>
        </p:nvGrpSpPr>
        <p:grpSpPr>
          <a:xfrm>
            <a:off x="6379700" y="2339200"/>
            <a:ext cx="2592800" cy="2092800"/>
            <a:chOff x="1126863" y="2013875"/>
            <a:chExt cx="1944600" cy="1569600"/>
          </a:xfrm>
        </p:grpSpPr>
        <p:sp>
          <p:nvSpPr>
            <p:cNvPr id="666" name="Google Shape;666;g2ec93df8546_0_10"/>
            <p:cNvSpPr/>
            <p:nvPr/>
          </p:nvSpPr>
          <p:spPr>
            <a:xfrm>
              <a:off x="1126863" y="2013875"/>
              <a:ext cx="1944600" cy="1569600"/>
            </a:xfrm>
            <a:prstGeom prst="round2DiagRect">
              <a:avLst>
                <a:gd name="adj1" fmla="val 0"/>
                <a:gd name="adj2" fmla="val 17764"/>
              </a:avLst>
            </a:prstGeom>
            <a:solidFill>
              <a:srgbClr val="073763"/>
            </a:solidFill>
            <a:ln>
              <a:noFill/>
            </a:ln>
          </p:spPr>
          <p:txBody>
            <a:bodyPr spcFirstLastPara="1" wrap="square" lIns="121900" tIns="121900" rIns="121900" bIns="121900" anchor="ctr" anchorCtr="0">
              <a:noAutofit/>
            </a:bodyPr>
            <a:lstStyle/>
            <a:p>
              <a:endParaRPr sz="2400"/>
            </a:p>
          </p:txBody>
        </p:sp>
        <p:sp>
          <p:nvSpPr>
            <p:cNvPr id="667" name="Google Shape;667;g2ec93df8546_0_10"/>
            <p:cNvSpPr txBox="1"/>
            <p:nvPr/>
          </p:nvSpPr>
          <p:spPr>
            <a:xfrm>
              <a:off x="1351638" y="2128203"/>
              <a:ext cx="1451700" cy="336600"/>
            </a:xfrm>
            <a:prstGeom prst="rect">
              <a:avLst/>
            </a:prstGeom>
            <a:solidFill>
              <a:srgbClr val="073763"/>
            </a:solidFill>
            <a:ln>
              <a:noFill/>
            </a:ln>
          </p:spPr>
          <p:txBody>
            <a:bodyPr spcFirstLastPara="1" wrap="square" lIns="121900" tIns="121900" rIns="121900" bIns="121900" anchor="t" anchorCtr="0">
              <a:noAutofit/>
            </a:bodyPr>
            <a:lstStyle/>
            <a:p>
              <a:r>
                <a:rPr lang="en" sz="2000" b="1">
                  <a:solidFill>
                    <a:srgbClr val="FFFFFF"/>
                  </a:solidFill>
                  <a:latin typeface="Roboto"/>
                  <a:ea typeface="Roboto"/>
                  <a:cs typeface="Roboto"/>
                  <a:sym typeface="Roboto"/>
                </a:rPr>
                <a:t>P Values</a:t>
              </a:r>
              <a:endParaRPr sz="2000" b="1">
                <a:solidFill>
                  <a:srgbClr val="FFFFFF"/>
                </a:solidFill>
                <a:latin typeface="Roboto"/>
                <a:ea typeface="Roboto"/>
                <a:cs typeface="Roboto"/>
                <a:sym typeface="Roboto"/>
              </a:endParaRPr>
            </a:p>
            <a:p>
              <a:endParaRPr sz="1467" b="1">
                <a:solidFill>
                  <a:srgbClr val="FFFFFF"/>
                </a:solidFill>
                <a:latin typeface="Roboto"/>
                <a:ea typeface="Roboto"/>
                <a:cs typeface="Roboto"/>
                <a:sym typeface="Roboto"/>
              </a:endParaRPr>
            </a:p>
          </p:txBody>
        </p:sp>
        <p:sp>
          <p:nvSpPr>
            <p:cNvPr id="668" name="Google Shape;668;g2ec93df8546_0_10"/>
            <p:cNvSpPr txBox="1"/>
            <p:nvPr/>
          </p:nvSpPr>
          <p:spPr>
            <a:xfrm>
              <a:off x="1373313" y="2465975"/>
              <a:ext cx="1502400" cy="921300"/>
            </a:xfrm>
            <a:prstGeom prst="rect">
              <a:avLst/>
            </a:prstGeom>
            <a:solidFill>
              <a:srgbClr val="073763"/>
            </a:solidFill>
            <a:ln>
              <a:noFill/>
            </a:ln>
          </p:spPr>
          <p:txBody>
            <a:bodyPr spcFirstLastPara="1" wrap="square" lIns="121900" tIns="121900" rIns="121900" bIns="121900" anchor="t" anchorCtr="0">
              <a:noAutofit/>
            </a:bodyPr>
            <a:lstStyle/>
            <a:p>
              <a:pPr>
                <a:lnSpc>
                  <a:spcPct val="115000"/>
                </a:lnSpc>
              </a:pPr>
              <a:r>
                <a:rPr lang="en" sz="1200">
                  <a:solidFill>
                    <a:srgbClr val="FFFFFF"/>
                  </a:solidFill>
                  <a:latin typeface="Roboto"/>
                  <a:ea typeface="Roboto"/>
                  <a:cs typeface="Roboto"/>
                  <a:sym typeface="Roboto"/>
                </a:rPr>
                <a:t>Ranges from 0 - 1</a:t>
              </a:r>
              <a:endParaRPr sz="1200">
                <a:solidFill>
                  <a:srgbClr val="FFFFFF"/>
                </a:solidFill>
                <a:latin typeface="Roboto"/>
                <a:ea typeface="Roboto"/>
                <a:cs typeface="Roboto"/>
                <a:sym typeface="Roboto"/>
              </a:endParaRPr>
            </a:p>
            <a:p>
              <a:pPr>
                <a:lnSpc>
                  <a:spcPct val="115000"/>
                </a:lnSpc>
                <a:spcBef>
                  <a:spcPts val="2133"/>
                </a:spcBef>
              </a:pPr>
              <a:r>
                <a:rPr lang="en" sz="1200">
                  <a:solidFill>
                    <a:srgbClr val="FFFFFF"/>
                  </a:solidFill>
                  <a:latin typeface="Roboto"/>
                  <a:ea typeface="Roboto"/>
                  <a:cs typeface="Roboto"/>
                  <a:sym typeface="Roboto"/>
                </a:rPr>
                <a:t>Statistically Significant when Coefficients &lt; .05</a:t>
              </a:r>
              <a:endParaRPr sz="1200">
                <a:solidFill>
                  <a:srgbClr val="FFFFFF"/>
                </a:solidFill>
                <a:latin typeface="Roboto"/>
                <a:ea typeface="Roboto"/>
                <a:cs typeface="Roboto"/>
                <a:sym typeface="Roboto"/>
              </a:endParaRPr>
            </a:p>
            <a:p>
              <a:pPr>
                <a:lnSpc>
                  <a:spcPct val="115000"/>
                </a:lnSpc>
                <a:spcBef>
                  <a:spcPts val="2133"/>
                </a:spcBef>
                <a:spcAft>
                  <a:spcPts val="2133"/>
                </a:spcAft>
              </a:pPr>
              <a:endParaRPr sz="1067">
                <a:solidFill>
                  <a:srgbClr val="FFFFFF"/>
                </a:solidFill>
                <a:latin typeface="Roboto"/>
                <a:ea typeface="Roboto"/>
                <a:cs typeface="Roboto"/>
                <a:sym typeface="Roboto"/>
              </a:endParaRPr>
            </a:p>
          </p:txBody>
        </p:sp>
      </p:grpSp>
      <p:sp>
        <p:nvSpPr>
          <p:cNvPr id="669" name="Google Shape;669;g2ec93df8546_0_10"/>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670" name="Google Shape;670;g2ec93df8546_0_10"/>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671" name="Google Shape;671;g2ec93df8546_0_10"/>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672" name="Google Shape;672;g2ec93df8546_0_10"/>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673" name="Google Shape;673;g2ec93df8546_0_10"/>
          <p:cNvSpPr txBox="1">
            <a:spLocks noGrp="1"/>
          </p:cNvSpPr>
          <p:nvPr>
            <p:ph type="sldNum" idx="12"/>
          </p:nvPr>
        </p:nvSpPr>
        <p:spPr>
          <a:xfrm>
            <a:off x="8696960" y="6356352"/>
            <a:ext cx="2844800" cy="365200"/>
          </a:xfrm>
          <a:prstGeom prst="rect">
            <a:avLst/>
          </a:prstGeom>
        </p:spPr>
        <p:txBody>
          <a:bodyPr spcFirstLastPara="1" vert="horz" wrap="square" lIns="121867" tIns="60933" rIns="121867" bIns="60933" rtlCol="0" anchor="t" anchorCtr="0">
            <a:normAutofit/>
          </a:bodyPr>
          <a:lstStyle/>
          <a:p>
            <a:pPr algn="l">
              <a:buClr>
                <a:srgbClr val="000000"/>
              </a:buClr>
              <a:buSzPct val="100000"/>
            </a:pPr>
            <a:fld id="{00000000-1234-1234-1234-123412341234}" type="slidenum">
              <a:rPr lang="en"/>
              <a:pPr algn="l">
                <a:buClr>
                  <a:srgbClr val="000000"/>
                </a:buClr>
                <a:buSzPct val="100000"/>
              </a:pPr>
              <a:t>32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2784b70aa5c_0_732"/>
          <p:cNvSpPr/>
          <p:nvPr/>
        </p:nvSpPr>
        <p:spPr>
          <a:xfrm>
            <a:off x="4544304" y="109367"/>
            <a:ext cx="3107200" cy="1069600"/>
          </a:xfrm>
          <a:prstGeom prst="roundRect">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2133">
                <a:solidFill>
                  <a:srgbClr val="FFFFFF"/>
                </a:solidFill>
                <a:latin typeface="Roboto"/>
                <a:ea typeface="Roboto"/>
                <a:cs typeface="Roboto"/>
                <a:sym typeface="Roboto"/>
              </a:rPr>
              <a:t>Why the Indian Rupee?</a:t>
            </a:r>
            <a:endParaRPr sz="2667">
              <a:solidFill>
                <a:srgbClr val="FFFFFF"/>
              </a:solidFill>
            </a:endParaRPr>
          </a:p>
        </p:txBody>
      </p:sp>
      <p:sp>
        <p:nvSpPr>
          <p:cNvPr id="679" name="Google Shape;679;g2784b70aa5c_0_732"/>
          <p:cNvSpPr/>
          <p:nvPr/>
        </p:nvSpPr>
        <p:spPr>
          <a:xfrm>
            <a:off x="8624987" y="3134001"/>
            <a:ext cx="2050800" cy="590000"/>
          </a:xfrm>
          <a:prstGeom prst="roundRect">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Strategic Decision Making</a:t>
            </a:r>
            <a:endParaRPr sz="2400">
              <a:solidFill>
                <a:srgbClr val="FFFFFF"/>
              </a:solidFill>
            </a:endParaRPr>
          </a:p>
        </p:txBody>
      </p:sp>
      <p:sp>
        <p:nvSpPr>
          <p:cNvPr id="680" name="Google Shape;680;g2784b70aa5c_0_732"/>
          <p:cNvSpPr/>
          <p:nvPr/>
        </p:nvSpPr>
        <p:spPr>
          <a:xfrm>
            <a:off x="1518396" y="3188668"/>
            <a:ext cx="2050800" cy="590000"/>
          </a:xfrm>
          <a:prstGeom prst="roundRect">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Revenue &amp; Profitability</a:t>
            </a:r>
            <a:endParaRPr sz="1333">
              <a:solidFill>
                <a:srgbClr val="FFFFFF"/>
              </a:solidFill>
              <a:latin typeface="Roboto"/>
              <a:ea typeface="Roboto"/>
              <a:cs typeface="Roboto"/>
              <a:sym typeface="Roboto"/>
            </a:endParaRPr>
          </a:p>
        </p:txBody>
      </p:sp>
      <p:sp>
        <p:nvSpPr>
          <p:cNvPr id="681" name="Google Shape;681;g2784b70aa5c_0_732"/>
          <p:cNvSpPr/>
          <p:nvPr/>
        </p:nvSpPr>
        <p:spPr>
          <a:xfrm>
            <a:off x="2668324" y="5350871"/>
            <a:ext cx="2050800" cy="590000"/>
          </a:xfrm>
          <a:prstGeom prst="roundRect">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Export Costs</a:t>
            </a:r>
            <a:endParaRPr sz="2400">
              <a:solidFill>
                <a:srgbClr val="FFFFFF"/>
              </a:solidFill>
            </a:endParaRPr>
          </a:p>
        </p:txBody>
      </p:sp>
      <p:sp>
        <p:nvSpPr>
          <p:cNvPr id="682" name="Google Shape;682;g2784b70aa5c_0_732"/>
          <p:cNvSpPr/>
          <p:nvPr/>
        </p:nvSpPr>
        <p:spPr>
          <a:xfrm>
            <a:off x="7988433" y="5350871"/>
            <a:ext cx="2050800" cy="590000"/>
          </a:xfrm>
          <a:prstGeom prst="roundRect">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Market Entry &amp; Expansion</a:t>
            </a:r>
            <a:endParaRPr sz="2400">
              <a:solidFill>
                <a:srgbClr val="FFFFFF"/>
              </a:solidFill>
            </a:endParaRPr>
          </a:p>
        </p:txBody>
      </p:sp>
      <p:sp>
        <p:nvSpPr>
          <p:cNvPr id="683" name="Google Shape;683;g2784b70aa5c_0_732"/>
          <p:cNvSpPr/>
          <p:nvPr/>
        </p:nvSpPr>
        <p:spPr>
          <a:xfrm>
            <a:off x="10141191" y="5350871"/>
            <a:ext cx="2050800" cy="590000"/>
          </a:xfrm>
          <a:prstGeom prst="roundRect">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Supply chain Management</a:t>
            </a:r>
            <a:endParaRPr sz="2400">
              <a:solidFill>
                <a:srgbClr val="FFFFFF"/>
              </a:solidFill>
            </a:endParaRPr>
          </a:p>
        </p:txBody>
      </p:sp>
      <p:sp>
        <p:nvSpPr>
          <p:cNvPr id="684" name="Google Shape;684;g2784b70aa5c_0_732"/>
          <p:cNvSpPr/>
          <p:nvPr/>
        </p:nvSpPr>
        <p:spPr>
          <a:xfrm>
            <a:off x="5070587" y="2548501"/>
            <a:ext cx="2050800" cy="590000"/>
          </a:xfrm>
          <a:prstGeom prst="roundRect">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Financial Planning &amp; Risk Managemen</a:t>
            </a:r>
            <a:r>
              <a:rPr lang="en" sz="1200">
                <a:solidFill>
                  <a:srgbClr val="FFFFFF"/>
                </a:solidFill>
              </a:rPr>
              <a:t>t</a:t>
            </a:r>
            <a:endParaRPr sz="1200">
              <a:solidFill>
                <a:srgbClr val="FFFFFF"/>
              </a:solidFill>
            </a:endParaRPr>
          </a:p>
        </p:txBody>
      </p:sp>
      <p:cxnSp>
        <p:nvCxnSpPr>
          <p:cNvPr id="685" name="Google Shape;685;g2784b70aa5c_0_732"/>
          <p:cNvCxnSpPr/>
          <p:nvPr/>
        </p:nvCxnSpPr>
        <p:spPr>
          <a:xfrm rot="10800000">
            <a:off x="6094100" y="2151300"/>
            <a:ext cx="9200" cy="397200"/>
          </a:xfrm>
          <a:prstGeom prst="straightConnector1">
            <a:avLst/>
          </a:prstGeom>
          <a:noFill/>
          <a:ln w="9525" cap="flat" cmpd="sng">
            <a:solidFill>
              <a:schemeClr val="dk2"/>
            </a:solidFill>
            <a:prstDash val="solid"/>
            <a:round/>
            <a:headEnd type="none" w="med" len="med"/>
            <a:tailEnd type="none" w="med" len="med"/>
          </a:ln>
        </p:spPr>
      </p:cxnSp>
      <p:sp>
        <p:nvSpPr>
          <p:cNvPr id="686" name="Google Shape;686;g2784b70aa5c_0_732"/>
          <p:cNvSpPr/>
          <p:nvPr/>
        </p:nvSpPr>
        <p:spPr>
          <a:xfrm>
            <a:off x="3887257" y="3576571"/>
            <a:ext cx="2050800" cy="590000"/>
          </a:xfrm>
          <a:prstGeom prst="roundRect">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Cash Flow Management </a:t>
            </a:r>
            <a:endParaRPr sz="1333">
              <a:solidFill>
                <a:srgbClr val="FFFFFF"/>
              </a:solidFill>
              <a:latin typeface="Roboto"/>
              <a:ea typeface="Roboto"/>
              <a:cs typeface="Roboto"/>
              <a:sym typeface="Roboto"/>
            </a:endParaRPr>
          </a:p>
        </p:txBody>
      </p:sp>
      <p:sp>
        <p:nvSpPr>
          <p:cNvPr id="687" name="Google Shape;687;g2784b70aa5c_0_732"/>
          <p:cNvSpPr/>
          <p:nvPr/>
        </p:nvSpPr>
        <p:spPr>
          <a:xfrm>
            <a:off x="6256124" y="3576571"/>
            <a:ext cx="2050800" cy="590000"/>
          </a:xfrm>
          <a:prstGeom prst="roundRect">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Hedging &amp; Investment Decisions</a:t>
            </a:r>
            <a:endParaRPr sz="2400">
              <a:solidFill>
                <a:srgbClr val="FFFFFF"/>
              </a:solidFill>
            </a:endParaRPr>
          </a:p>
        </p:txBody>
      </p:sp>
      <p:cxnSp>
        <p:nvCxnSpPr>
          <p:cNvPr id="688" name="Google Shape;688;g2784b70aa5c_0_732"/>
          <p:cNvCxnSpPr>
            <a:stCxn id="684" idx="2"/>
            <a:endCxn id="686" idx="0"/>
          </p:cNvCxnSpPr>
          <p:nvPr/>
        </p:nvCxnSpPr>
        <p:spPr>
          <a:xfrm rot="5400000">
            <a:off x="5285387" y="2765901"/>
            <a:ext cx="438000" cy="1183200"/>
          </a:xfrm>
          <a:prstGeom prst="bentConnector3">
            <a:avLst>
              <a:gd name="adj1" fmla="val 50008"/>
            </a:avLst>
          </a:prstGeom>
          <a:noFill/>
          <a:ln w="9525" cap="flat" cmpd="sng">
            <a:solidFill>
              <a:schemeClr val="dk2"/>
            </a:solidFill>
            <a:prstDash val="solid"/>
            <a:round/>
            <a:headEnd type="none" w="med" len="med"/>
            <a:tailEnd type="none" w="med" len="med"/>
          </a:ln>
        </p:spPr>
      </p:cxnSp>
      <p:cxnSp>
        <p:nvCxnSpPr>
          <p:cNvPr id="689" name="Google Shape;689;g2784b70aa5c_0_732"/>
          <p:cNvCxnSpPr>
            <a:stCxn id="687" idx="0"/>
            <a:endCxn id="684" idx="2"/>
          </p:cNvCxnSpPr>
          <p:nvPr/>
        </p:nvCxnSpPr>
        <p:spPr>
          <a:xfrm rot="5400000" flipH="1">
            <a:off x="6469724" y="2764771"/>
            <a:ext cx="438000" cy="1185600"/>
          </a:xfrm>
          <a:prstGeom prst="bentConnector3">
            <a:avLst>
              <a:gd name="adj1" fmla="val 50008"/>
            </a:avLst>
          </a:prstGeom>
          <a:noFill/>
          <a:ln w="9525" cap="flat" cmpd="sng">
            <a:solidFill>
              <a:schemeClr val="dk2"/>
            </a:solidFill>
            <a:prstDash val="solid"/>
            <a:round/>
            <a:headEnd type="none" w="med" len="med"/>
            <a:tailEnd type="none" w="med" len="med"/>
          </a:ln>
        </p:spPr>
      </p:cxnSp>
      <p:sp>
        <p:nvSpPr>
          <p:cNvPr id="690" name="Google Shape;690;g2784b70aa5c_0_732"/>
          <p:cNvSpPr/>
          <p:nvPr/>
        </p:nvSpPr>
        <p:spPr>
          <a:xfrm>
            <a:off x="5752500" y="5350871"/>
            <a:ext cx="2050800" cy="590000"/>
          </a:xfrm>
          <a:prstGeom prst="roundRect">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Pricing Strategy</a:t>
            </a:r>
            <a:endParaRPr sz="2400">
              <a:solidFill>
                <a:srgbClr val="FFFFFF"/>
              </a:solidFill>
            </a:endParaRPr>
          </a:p>
        </p:txBody>
      </p:sp>
      <p:cxnSp>
        <p:nvCxnSpPr>
          <p:cNvPr id="691" name="Google Shape;691;g2784b70aa5c_0_732"/>
          <p:cNvCxnSpPr>
            <a:stCxn id="679" idx="2"/>
            <a:endCxn id="690" idx="0"/>
          </p:cNvCxnSpPr>
          <p:nvPr/>
        </p:nvCxnSpPr>
        <p:spPr>
          <a:xfrm rot="5400000">
            <a:off x="7400787" y="3101201"/>
            <a:ext cx="1626800" cy="2872400"/>
          </a:xfrm>
          <a:prstGeom prst="bentConnector3">
            <a:avLst>
              <a:gd name="adj1" fmla="val 50002"/>
            </a:avLst>
          </a:prstGeom>
          <a:noFill/>
          <a:ln w="9525" cap="flat" cmpd="sng">
            <a:solidFill>
              <a:schemeClr val="dk2"/>
            </a:solidFill>
            <a:prstDash val="solid"/>
            <a:round/>
            <a:headEnd type="none" w="med" len="med"/>
            <a:tailEnd type="none" w="med" len="med"/>
          </a:ln>
        </p:spPr>
      </p:cxnSp>
      <p:cxnSp>
        <p:nvCxnSpPr>
          <p:cNvPr id="692" name="Google Shape;692;g2784b70aa5c_0_732"/>
          <p:cNvCxnSpPr>
            <a:stCxn id="678" idx="2"/>
            <a:endCxn id="680" idx="0"/>
          </p:cNvCxnSpPr>
          <p:nvPr/>
        </p:nvCxnSpPr>
        <p:spPr>
          <a:xfrm rot="5400000">
            <a:off x="3316104" y="406767"/>
            <a:ext cx="2009600" cy="3554000"/>
          </a:xfrm>
          <a:prstGeom prst="bentConnector3">
            <a:avLst>
              <a:gd name="adj1" fmla="val 50003"/>
            </a:avLst>
          </a:prstGeom>
          <a:noFill/>
          <a:ln w="9525" cap="flat" cmpd="sng">
            <a:solidFill>
              <a:schemeClr val="dk2"/>
            </a:solidFill>
            <a:prstDash val="solid"/>
            <a:round/>
            <a:headEnd type="none" w="med" len="med"/>
            <a:tailEnd type="none" w="med" len="med"/>
          </a:ln>
        </p:spPr>
      </p:cxnSp>
      <p:cxnSp>
        <p:nvCxnSpPr>
          <p:cNvPr id="693" name="Google Shape;693;g2784b70aa5c_0_732"/>
          <p:cNvCxnSpPr>
            <a:stCxn id="678" idx="2"/>
            <a:endCxn id="679" idx="0"/>
          </p:cNvCxnSpPr>
          <p:nvPr/>
        </p:nvCxnSpPr>
        <p:spPr>
          <a:xfrm rot="-5400000" flipH="1">
            <a:off x="6896504" y="380367"/>
            <a:ext cx="1955200" cy="3552400"/>
          </a:xfrm>
          <a:prstGeom prst="bentConnector3">
            <a:avLst>
              <a:gd name="adj1" fmla="val 51335"/>
            </a:avLst>
          </a:prstGeom>
          <a:noFill/>
          <a:ln w="9525" cap="flat" cmpd="sng">
            <a:solidFill>
              <a:schemeClr val="dk2"/>
            </a:solidFill>
            <a:prstDash val="solid"/>
            <a:round/>
            <a:headEnd type="none" w="med" len="med"/>
            <a:tailEnd type="none" w="med" len="med"/>
          </a:ln>
        </p:spPr>
      </p:cxnSp>
      <p:cxnSp>
        <p:nvCxnSpPr>
          <p:cNvPr id="694" name="Google Shape;694;g2784b70aa5c_0_732"/>
          <p:cNvCxnSpPr>
            <a:stCxn id="680" idx="2"/>
            <a:endCxn id="695" idx="0"/>
          </p:cNvCxnSpPr>
          <p:nvPr/>
        </p:nvCxnSpPr>
        <p:spPr>
          <a:xfrm rot="5400000">
            <a:off x="1303196" y="4110468"/>
            <a:ext cx="1572400" cy="908800"/>
          </a:xfrm>
          <a:prstGeom prst="bentConnector3">
            <a:avLst>
              <a:gd name="adj1" fmla="val 49994"/>
            </a:avLst>
          </a:prstGeom>
          <a:noFill/>
          <a:ln w="9525" cap="flat" cmpd="sng">
            <a:solidFill>
              <a:schemeClr val="dk2"/>
            </a:solidFill>
            <a:prstDash val="solid"/>
            <a:round/>
            <a:headEnd type="none" w="med" len="med"/>
            <a:tailEnd type="none" w="med" len="med"/>
          </a:ln>
        </p:spPr>
      </p:cxnSp>
      <p:cxnSp>
        <p:nvCxnSpPr>
          <p:cNvPr id="696" name="Google Shape;696;g2784b70aa5c_0_732"/>
          <p:cNvCxnSpPr>
            <a:stCxn id="680" idx="2"/>
            <a:endCxn id="681" idx="0"/>
          </p:cNvCxnSpPr>
          <p:nvPr/>
        </p:nvCxnSpPr>
        <p:spPr>
          <a:xfrm rot="-5400000" flipH="1">
            <a:off x="2332596" y="3989868"/>
            <a:ext cx="1572400" cy="1150000"/>
          </a:xfrm>
          <a:prstGeom prst="bentConnector3">
            <a:avLst>
              <a:gd name="adj1" fmla="val 49994"/>
            </a:avLst>
          </a:prstGeom>
          <a:noFill/>
          <a:ln w="9525" cap="flat" cmpd="sng">
            <a:solidFill>
              <a:schemeClr val="dk2"/>
            </a:solidFill>
            <a:prstDash val="solid"/>
            <a:round/>
            <a:headEnd type="none" w="med" len="med"/>
            <a:tailEnd type="none" w="med" len="med"/>
          </a:ln>
        </p:spPr>
      </p:cxnSp>
      <p:cxnSp>
        <p:nvCxnSpPr>
          <p:cNvPr id="697" name="Google Shape;697;g2784b70aa5c_0_732"/>
          <p:cNvCxnSpPr>
            <a:stCxn id="679" idx="2"/>
            <a:endCxn id="682" idx="0"/>
          </p:cNvCxnSpPr>
          <p:nvPr/>
        </p:nvCxnSpPr>
        <p:spPr>
          <a:xfrm rot="5400000">
            <a:off x="8518787" y="4219201"/>
            <a:ext cx="1626800" cy="636400"/>
          </a:xfrm>
          <a:prstGeom prst="bentConnector3">
            <a:avLst>
              <a:gd name="adj1" fmla="val 50002"/>
            </a:avLst>
          </a:prstGeom>
          <a:noFill/>
          <a:ln w="9525" cap="flat" cmpd="sng">
            <a:solidFill>
              <a:schemeClr val="dk2"/>
            </a:solidFill>
            <a:prstDash val="solid"/>
            <a:round/>
            <a:headEnd type="none" w="med" len="med"/>
            <a:tailEnd type="none" w="med" len="med"/>
          </a:ln>
        </p:spPr>
      </p:cxnSp>
      <p:cxnSp>
        <p:nvCxnSpPr>
          <p:cNvPr id="698" name="Google Shape;698;g2784b70aa5c_0_732"/>
          <p:cNvCxnSpPr>
            <a:stCxn id="679" idx="2"/>
            <a:endCxn id="683" idx="0"/>
          </p:cNvCxnSpPr>
          <p:nvPr/>
        </p:nvCxnSpPr>
        <p:spPr>
          <a:xfrm rot="-5400000" flipH="1">
            <a:off x="9595187" y="3779201"/>
            <a:ext cx="1626800" cy="1516400"/>
          </a:xfrm>
          <a:prstGeom prst="bentConnector3">
            <a:avLst>
              <a:gd name="adj1" fmla="val 50002"/>
            </a:avLst>
          </a:prstGeom>
          <a:noFill/>
          <a:ln w="9525" cap="flat" cmpd="sng">
            <a:solidFill>
              <a:schemeClr val="dk2"/>
            </a:solidFill>
            <a:prstDash val="solid"/>
            <a:round/>
            <a:headEnd type="none" w="med" len="med"/>
            <a:tailEnd type="none" w="med" len="med"/>
          </a:ln>
        </p:spPr>
      </p:cxnSp>
      <p:sp>
        <p:nvSpPr>
          <p:cNvPr id="699" name="Google Shape;699;g2784b70aa5c_0_732"/>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700" name="Google Shape;700;g2784b70aa5c_0_732"/>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695" name="Google Shape;695;g2784b70aa5c_0_732"/>
          <p:cNvSpPr/>
          <p:nvPr/>
        </p:nvSpPr>
        <p:spPr>
          <a:xfrm>
            <a:off x="609591" y="5350871"/>
            <a:ext cx="2050800" cy="590000"/>
          </a:xfrm>
          <a:prstGeom prst="roundRect">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Import Earnings</a:t>
            </a:r>
            <a:endParaRPr sz="2400">
              <a:solidFill>
                <a:srgbClr val="FFFFFF"/>
              </a:solidFill>
            </a:endParaRPr>
          </a:p>
        </p:txBody>
      </p:sp>
      <p:pic>
        <p:nvPicPr>
          <p:cNvPr id="701" name="Google Shape;701;g2784b70aa5c_0_732"/>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702" name="Google Shape;702;g2784b70aa5c_0_732"/>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703" name="Google Shape;703;g2784b70aa5c_0_732"/>
          <p:cNvSpPr txBox="1">
            <a:spLocks noGrp="1"/>
          </p:cNvSpPr>
          <p:nvPr>
            <p:ph type="sldNum" idx="12"/>
          </p:nvPr>
        </p:nvSpPr>
        <p:spPr>
          <a:xfrm>
            <a:off x="8696960" y="6356352"/>
            <a:ext cx="2844800" cy="365200"/>
          </a:xfrm>
          <a:prstGeom prst="rect">
            <a:avLst/>
          </a:prstGeom>
        </p:spPr>
        <p:txBody>
          <a:bodyPr spcFirstLastPara="1" vert="horz" wrap="square" lIns="121867" tIns="60933" rIns="121867" bIns="60933" rtlCol="0" anchor="t" anchorCtr="0">
            <a:normAutofit/>
          </a:bodyPr>
          <a:lstStyle/>
          <a:p>
            <a:pPr algn="l">
              <a:buClr>
                <a:srgbClr val="000000"/>
              </a:buClr>
              <a:buSzPct val="100000"/>
            </a:pPr>
            <a:fld id="{00000000-1234-1234-1234-123412341234}" type="slidenum">
              <a:rPr lang="en"/>
              <a:pPr algn="l">
                <a:buClr>
                  <a:srgbClr val="000000"/>
                </a:buClr>
                <a:buSzPct val="100000"/>
              </a:p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2ed1dab1c08_0_43"/>
          <p:cNvSpPr txBox="1">
            <a:spLocks noGrp="1"/>
          </p:cNvSpPr>
          <p:nvPr>
            <p:ph type="title"/>
          </p:nvPr>
        </p:nvSpPr>
        <p:spPr>
          <a:xfrm>
            <a:off x="609600" y="274637"/>
            <a:ext cx="10972800" cy="1143200"/>
          </a:xfrm>
          <a:prstGeom prst="rect">
            <a:avLst/>
          </a:prstGeom>
        </p:spPr>
        <p:txBody>
          <a:bodyPr spcFirstLastPara="1" vert="horz" wrap="square" lIns="121867" tIns="60933" rIns="121867" bIns="60933" rtlCol="0" anchor="ctr" anchorCtr="0">
            <a:normAutofit/>
          </a:bodyPr>
          <a:lstStyle/>
          <a:p>
            <a:pPr algn="ctr">
              <a:spcBef>
                <a:spcPts val="0"/>
              </a:spcBef>
            </a:pPr>
            <a:r>
              <a:rPr lang="en"/>
              <a:t>Repricing Strategy</a:t>
            </a:r>
            <a:endParaRPr/>
          </a:p>
        </p:txBody>
      </p:sp>
      <p:pic>
        <p:nvPicPr>
          <p:cNvPr id="709" name="Google Shape;709;g2ed1dab1c08_0_43"/>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710" name="Google Shape;710;g2ed1dab1c08_0_43"/>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711" name="Google Shape;711;g2ed1dab1c08_0_43"/>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712" name="Google Shape;712;g2ed1dab1c08_0_43"/>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graphicFrame>
        <p:nvGraphicFramePr>
          <p:cNvPr id="713" name="Google Shape;713;g2ed1dab1c08_0_43"/>
          <p:cNvGraphicFramePr/>
          <p:nvPr/>
        </p:nvGraphicFramePr>
        <p:xfrm>
          <a:off x="6226067" y="1684518"/>
          <a:ext cx="5356401" cy="2018888"/>
        </p:xfrm>
        <a:graphic>
          <a:graphicData uri="http://schemas.openxmlformats.org/drawingml/2006/table">
            <a:tbl>
              <a:tblPr>
                <a:noFill/>
              </a:tblPr>
              <a:tblGrid>
                <a:gridCol w="1785467">
                  <a:extLst>
                    <a:ext uri="{9D8B030D-6E8A-4147-A177-3AD203B41FA5}">
                      <a16:colId xmlns:a16="http://schemas.microsoft.com/office/drawing/2014/main" val="20000"/>
                    </a:ext>
                  </a:extLst>
                </a:gridCol>
                <a:gridCol w="1785467">
                  <a:extLst>
                    <a:ext uri="{9D8B030D-6E8A-4147-A177-3AD203B41FA5}">
                      <a16:colId xmlns:a16="http://schemas.microsoft.com/office/drawing/2014/main" val="20001"/>
                    </a:ext>
                  </a:extLst>
                </a:gridCol>
                <a:gridCol w="1785467">
                  <a:extLst>
                    <a:ext uri="{9D8B030D-6E8A-4147-A177-3AD203B41FA5}">
                      <a16:colId xmlns:a16="http://schemas.microsoft.com/office/drawing/2014/main" val="20002"/>
                    </a:ext>
                  </a:extLst>
                </a:gridCol>
              </a:tblGrid>
              <a:tr h="487640">
                <a:tc>
                  <a:txBody>
                    <a:bodyPr/>
                    <a:lstStyle/>
                    <a:p>
                      <a:pPr marL="0" lvl="0" indent="0" algn="l" rtl="0">
                        <a:spcBef>
                          <a:spcPts val="0"/>
                        </a:spcBef>
                        <a:spcAft>
                          <a:spcPts val="0"/>
                        </a:spcAft>
                        <a:buNone/>
                      </a:pPr>
                      <a:endParaRPr sz="1600" b="1"/>
                    </a:p>
                  </a:txBody>
                  <a:tcPr marL="121900" marR="121900" marT="121900" marB="121900">
                    <a:solidFill>
                      <a:srgbClr val="203760"/>
                    </a:solidFill>
                  </a:tcPr>
                </a:tc>
                <a:tc>
                  <a:txBody>
                    <a:bodyPr/>
                    <a:lstStyle/>
                    <a:p>
                      <a:pPr marL="0" lvl="0" indent="0" algn="l" rtl="0">
                        <a:spcBef>
                          <a:spcPts val="0"/>
                        </a:spcBef>
                        <a:spcAft>
                          <a:spcPts val="0"/>
                        </a:spcAft>
                        <a:buNone/>
                      </a:pPr>
                      <a:r>
                        <a:rPr lang="en" sz="1600" b="1">
                          <a:solidFill>
                            <a:schemeClr val="lt1"/>
                          </a:solidFill>
                        </a:rPr>
                        <a:t>Average Ex Rate</a:t>
                      </a:r>
                      <a:endParaRPr sz="1600" b="1">
                        <a:solidFill>
                          <a:schemeClr val="lt1"/>
                        </a:solidFill>
                      </a:endParaRPr>
                    </a:p>
                  </a:txBody>
                  <a:tcPr marL="121900" marR="121900" marT="121900" marB="121900">
                    <a:solidFill>
                      <a:srgbClr val="203760"/>
                    </a:solidFill>
                  </a:tcPr>
                </a:tc>
                <a:tc>
                  <a:txBody>
                    <a:bodyPr/>
                    <a:lstStyle/>
                    <a:p>
                      <a:pPr marL="0" lvl="0" indent="0" algn="l" rtl="0">
                        <a:spcBef>
                          <a:spcPts val="0"/>
                        </a:spcBef>
                        <a:spcAft>
                          <a:spcPts val="0"/>
                        </a:spcAft>
                        <a:buNone/>
                      </a:pPr>
                      <a:r>
                        <a:rPr lang="en" sz="1600" b="1">
                          <a:solidFill>
                            <a:schemeClr val="lt1"/>
                          </a:solidFill>
                        </a:rPr>
                        <a:t>Pricing (₹)</a:t>
                      </a:r>
                      <a:endParaRPr sz="1600" b="1">
                        <a:solidFill>
                          <a:schemeClr val="lt1"/>
                        </a:solidFill>
                      </a:endParaRPr>
                    </a:p>
                  </a:txBody>
                  <a:tcPr marL="121900" marR="121900" marT="121900" marB="121900">
                    <a:solidFill>
                      <a:srgbClr val="203760"/>
                    </a:solidFill>
                  </a:tcPr>
                </a:tc>
                <a:extLst>
                  <a:ext uri="{0D108BD9-81ED-4DB2-BD59-A6C34878D82A}">
                    <a16:rowId xmlns:a16="http://schemas.microsoft.com/office/drawing/2014/main" val="10000"/>
                  </a:ext>
                </a:extLst>
              </a:tr>
              <a:tr h="510416">
                <a:tc>
                  <a:txBody>
                    <a:bodyPr/>
                    <a:lstStyle/>
                    <a:p>
                      <a:pPr marL="0" lvl="0" indent="0" algn="l" rtl="0">
                        <a:spcBef>
                          <a:spcPts val="0"/>
                        </a:spcBef>
                        <a:spcAft>
                          <a:spcPts val="0"/>
                        </a:spcAft>
                        <a:buNone/>
                      </a:pPr>
                      <a:r>
                        <a:rPr lang="en" sz="1600" b="1"/>
                        <a:t>Forecast</a:t>
                      </a:r>
                      <a:endParaRPr sz="1600" b="1"/>
                    </a:p>
                  </a:txBody>
                  <a:tcPr marL="121900" marR="121900" marT="121900" marB="121900"/>
                </a:tc>
                <a:tc>
                  <a:txBody>
                    <a:bodyPr/>
                    <a:lstStyle/>
                    <a:p>
                      <a:pPr marL="0" lvl="0" indent="0" algn="r" rtl="0">
                        <a:lnSpc>
                          <a:spcPct val="115000"/>
                        </a:lnSpc>
                        <a:spcBef>
                          <a:spcPts val="0"/>
                        </a:spcBef>
                        <a:spcAft>
                          <a:spcPts val="0"/>
                        </a:spcAft>
                        <a:buNone/>
                      </a:pPr>
                      <a:r>
                        <a:rPr lang="en" sz="1600"/>
                        <a:t>84.89053067</a:t>
                      </a:r>
                      <a:endParaRPr sz="1600"/>
                    </a:p>
                  </a:txBody>
                  <a:tcPr marL="121900" marR="121900" marT="121900" marB="121900"/>
                </a:tc>
                <a:tc>
                  <a:txBody>
                    <a:bodyPr/>
                    <a:lstStyle/>
                    <a:p>
                      <a:pPr marL="0" lvl="0" indent="0" algn="r" rtl="0">
                        <a:lnSpc>
                          <a:spcPct val="115000"/>
                        </a:lnSpc>
                        <a:spcBef>
                          <a:spcPts val="0"/>
                        </a:spcBef>
                        <a:spcAft>
                          <a:spcPts val="0"/>
                        </a:spcAft>
                        <a:buNone/>
                      </a:pPr>
                      <a:r>
                        <a:rPr lang="en" sz="1600"/>
                        <a:t>129288.2782</a:t>
                      </a:r>
                      <a:endParaRPr sz="1600"/>
                    </a:p>
                  </a:txBody>
                  <a:tcPr marL="121900" marR="121900" marT="121900" marB="121900"/>
                </a:tc>
                <a:extLst>
                  <a:ext uri="{0D108BD9-81ED-4DB2-BD59-A6C34878D82A}">
                    <a16:rowId xmlns:a16="http://schemas.microsoft.com/office/drawing/2014/main" val="10001"/>
                  </a:ext>
                </a:extLst>
              </a:tr>
              <a:tr h="510416">
                <a:tc>
                  <a:txBody>
                    <a:bodyPr/>
                    <a:lstStyle/>
                    <a:p>
                      <a:pPr marL="0" lvl="0" indent="0" algn="l" rtl="0">
                        <a:spcBef>
                          <a:spcPts val="0"/>
                        </a:spcBef>
                        <a:spcAft>
                          <a:spcPts val="0"/>
                        </a:spcAft>
                        <a:buNone/>
                      </a:pPr>
                      <a:r>
                        <a:rPr lang="en" sz="1600" b="1"/>
                        <a:t>Lower CI</a:t>
                      </a:r>
                      <a:endParaRPr sz="1600" b="1"/>
                    </a:p>
                  </a:txBody>
                  <a:tcPr marL="121900" marR="121900" marT="121900" marB="121900"/>
                </a:tc>
                <a:tc>
                  <a:txBody>
                    <a:bodyPr/>
                    <a:lstStyle/>
                    <a:p>
                      <a:pPr marL="0" lvl="0" indent="0" algn="r" rtl="0">
                        <a:lnSpc>
                          <a:spcPct val="115000"/>
                        </a:lnSpc>
                        <a:spcBef>
                          <a:spcPts val="0"/>
                        </a:spcBef>
                        <a:spcAft>
                          <a:spcPts val="0"/>
                        </a:spcAft>
                        <a:buNone/>
                      </a:pPr>
                      <a:r>
                        <a:rPr lang="en" sz="1600"/>
                        <a:t>79.19628</a:t>
                      </a:r>
                      <a:endParaRPr sz="1600"/>
                    </a:p>
                  </a:txBody>
                  <a:tcPr marL="121900" marR="121900" marT="121900" marB="121900"/>
                </a:tc>
                <a:tc>
                  <a:txBody>
                    <a:bodyPr/>
                    <a:lstStyle/>
                    <a:p>
                      <a:pPr marL="0" lvl="0" indent="0" algn="r" rtl="0">
                        <a:lnSpc>
                          <a:spcPct val="115000"/>
                        </a:lnSpc>
                        <a:spcBef>
                          <a:spcPts val="0"/>
                        </a:spcBef>
                        <a:spcAft>
                          <a:spcPts val="0"/>
                        </a:spcAft>
                        <a:buNone/>
                      </a:pPr>
                      <a:r>
                        <a:rPr lang="en" sz="1600"/>
                        <a:t>120615.9355</a:t>
                      </a:r>
                      <a:endParaRPr sz="1600"/>
                    </a:p>
                  </a:txBody>
                  <a:tcPr marL="121900" marR="121900" marT="121900" marB="121900"/>
                </a:tc>
                <a:extLst>
                  <a:ext uri="{0D108BD9-81ED-4DB2-BD59-A6C34878D82A}">
                    <a16:rowId xmlns:a16="http://schemas.microsoft.com/office/drawing/2014/main" val="10002"/>
                  </a:ext>
                </a:extLst>
              </a:tr>
              <a:tr h="510416">
                <a:tc>
                  <a:txBody>
                    <a:bodyPr/>
                    <a:lstStyle/>
                    <a:p>
                      <a:pPr marL="0" lvl="0" indent="0" algn="l" rtl="0">
                        <a:spcBef>
                          <a:spcPts val="0"/>
                        </a:spcBef>
                        <a:spcAft>
                          <a:spcPts val="0"/>
                        </a:spcAft>
                        <a:buNone/>
                      </a:pPr>
                      <a:r>
                        <a:rPr lang="en" sz="1600" b="1"/>
                        <a:t>Upper CI</a:t>
                      </a:r>
                      <a:endParaRPr sz="1600" b="1"/>
                    </a:p>
                  </a:txBody>
                  <a:tcPr marL="121900" marR="121900" marT="121900" marB="121900"/>
                </a:tc>
                <a:tc>
                  <a:txBody>
                    <a:bodyPr/>
                    <a:lstStyle/>
                    <a:p>
                      <a:pPr marL="0" lvl="0" indent="0" algn="r" rtl="0">
                        <a:lnSpc>
                          <a:spcPct val="115000"/>
                        </a:lnSpc>
                        <a:spcBef>
                          <a:spcPts val="0"/>
                        </a:spcBef>
                        <a:spcAft>
                          <a:spcPts val="0"/>
                        </a:spcAft>
                        <a:buNone/>
                      </a:pPr>
                      <a:r>
                        <a:rPr lang="en" sz="1600"/>
                        <a:t>90.58478</a:t>
                      </a:r>
                      <a:endParaRPr sz="1600"/>
                    </a:p>
                  </a:txBody>
                  <a:tcPr marL="121900" marR="121900" marT="121900" marB="121900"/>
                </a:tc>
                <a:tc>
                  <a:txBody>
                    <a:bodyPr/>
                    <a:lstStyle/>
                    <a:p>
                      <a:pPr marL="0" lvl="0" indent="0" algn="r" rtl="0">
                        <a:lnSpc>
                          <a:spcPct val="115000"/>
                        </a:lnSpc>
                        <a:spcBef>
                          <a:spcPts val="0"/>
                        </a:spcBef>
                        <a:spcAft>
                          <a:spcPts val="0"/>
                        </a:spcAft>
                        <a:buNone/>
                      </a:pPr>
                      <a:r>
                        <a:rPr lang="en" sz="1600"/>
                        <a:t>137960.621</a:t>
                      </a:r>
                      <a:endParaRPr sz="1600"/>
                    </a:p>
                  </a:txBody>
                  <a:tcPr marL="121900" marR="121900" marT="121900" marB="121900"/>
                </a:tc>
                <a:extLst>
                  <a:ext uri="{0D108BD9-81ED-4DB2-BD59-A6C34878D82A}">
                    <a16:rowId xmlns:a16="http://schemas.microsoft.com/office/drawing/2014/main" val="10003"/>
                  </a:ext>
                </a:extLst>
              </a:tr>
            </a:tbl>
          </a:graphicData>
        </a:graphic>
      </p:graphicFrame>
      <p:sp>
        <p:nvSpPr>
          <p:cNvPr id="714" name="Google Shape;714;g2ed1dab1c08_0_43"/>
          <p:cNvSpPr txBox="1"/>
          <p:nvPr/>
        </p:nvSpPr>
        <p:spPr>
          <a:xfrm>
            <a:off x="1273417" y="1627319"/>
            <a:ext cx="4288800" cy="3970000"/>
          </a:xfrm>
          <a:prstGeom prst="rect">
            <a:avLst/>
          </a:prstGeom>
          <a:noFill/>
          <a:ln>
            <a:noFill/>
          </a:ln>
        </p:spPr>
        <p:txBody>
          <a:bodyPr spcFirstLastPara="1" wrap="square" lIns="121900" tIns="121900" rIns="121900" bIns="121900" anchor="t" anchorCtr="0">
            <a:noAutofit/>
          </a:bodyPr>
          <a:lstStyle/>
          <a:p>
            <a:pPr marL="609585" indent="-457189">
              <a:buClr>
                <a:schemeClr val="dk1"/>
              </a:buClr>
              <a:buSzPts val="1800"/>
              <a:buChar char="-"/>
            </a:pPr>
            <a:r>
              <a:rPr lang="en" sz="2400">
                <a:solidFill>
                  <a:schemeClr val="dk1"/>
                </a:solidFill>
              </a:rPr>
              <a:t>Determine pricing based on forecasted exchange rates</a:t>
            </a:r>
            <a:endParaRPr sz="2400">
              <a:solidFill>
                <a:schemeClr val="dk1"/>
              </a:solidFill>
            </a:endParaRPr>
          </a:p>
          <a:p>
            <a:pPr marL="609585" indent="-457189">
              <a:buClr>
                <a:schemeClr val="dk1"/>
              </a:buClr>
              <a:buSzPts val="1800"/>
              <a:buChar char="-"/>
            </a:pPr>
            <a:r>
              <a:rPr lang="en" sz="2400">
                <a:solidFill>
                  <a:schemeClr val="dk1"/>
                </a:solidFill>
              </a:rPr>
              <a:t>Evaluate for the range of pricing using the lower and upper CI</a:t>
            </a:r>
            <a:endParaRPr sz="2400">
              <a:solidFill>
                <a:schemeClr val="dk1"/>
              </a:solidFill>
            </a:endParaRPr>
          </a:p>
          <a:p>
            <a:pPr marL="609585" indent="-457189">
              <a:buClr>
                <a:schemeClr val="dk1"/>
              </a:buClr>
              <a:buSzPts val="1800"/>
              <a:buChar char="-"/>
            </a:pPr>
            <a:r>
              <a:rPr lang="en" sz="2400">
                <a:solidFill>
                  <a:schemeClr val="dk1"/>
                </a:solidFill>
              </a:rPr>
              <a:t>Determine impact on revenue when exchange rate is above vs below the forecasted</a:t>
            </a:r>
            <a:endParaRPr sz="2400">
              <a:solidFill>
                <a:schemeClr val="dk2"/>
              </a:solidFill>
            </a:endParaRPr>
          </a:p>
        </p:txBody>
      </p:sp>
      <p:graphicFrame>
        <p:nvGraphicFramePr>
          <p:cNvPr id="715" name="Google Shape;715;g2ed1dab1c08_0_43"/>
          <p:cNvGraphicFramePr/>
          <p:nvPr/>
        </p:nvGraphicFramePr>
        <p:xfrm>
          <a:off x="6226067" y="4259967"/>
          <a:ext cx="5356400" cy="1241896"/>
        </p:xfrm>
        <a:graphic>
          <a:graphicData uri="http://schemas.openxmlformats.org/drawingml/2006/table">
            <a:tbl>
              <a:tblPr>
                <a:noFill/>
              </a:tblPr>
              <a:tblGrid>
                <a:gridCol w="2678200">
                  <a:extLst>
                    <a:ext uri="{9D8B030D-6E8A-4147-A177-3AD203B41FA5}">
                      <a16:colId xmlns:a16="http://schemas.microsoft.com/office/drawing/2014/main" val="20000"/>
                    </a:ext>
                  </a:extLst>
                </a:gridCol>
                <a:gridCol w="2678200">
                  <a:extLst>
                    <a:ext uri="{9D8B030D-6E8A-4147-A177-3AD203B41FA5}">
                      <a16:colId xmlns:a16="http://schemas.microsoft.com/office/drawing/2014/main" val="20001"/>
                    </a:ext>
                  </a:extLst>
                </a:gridCol>
              </a:tblGrid>
              <a:tr h="731480">
                <a:tc>
                  <a:txBody>
                    <a:bodyPr/>
                    <a:lstStyle/>
                    <a:p>
                      <a:pPr marL="0" lvl="0" indent="0" algn="l" rtl="0">
                        <a:spcBef>
                          <a:spcPts val="0"/>
                        </a:spcBef>
                        <a:spcAft>
                          <a:spcPts val="0"/>
                        </a:spcAft>
                        <a:buNone/>
                      </a:pPr>
                      <a:r>
                        <a:rPr lang="en" sz="1600" b="1">
                          <a:solidFill>
                            <a:schemeClr val="lt1"/>
                          </a:solidFill>
                        </a:rPr>
                        <a:t>Revenue Accretion (per Surface)</a:t>
                      </a:r>
                      <a:endParaRPr sz="1600" b="1">
                        <a:solidFill>
                          <a:schemeClr val="lt1"/>
                        </a:solidFill>
                      </a:endParaRPr>
                    </a:p>
                  </a:txBody>
                  <a:tcPr marL="121900" marR="121900" marT="121900" marB="121900">
                    <a:solidFill>
                      <a:srgbClr val="203760"/>
                    </a:solidFill>
                  </a:tcPr>
                </a:tc>
                <a:tc>
                  <a:txBody>
                    <a:bodyPr/>
                    <a:lstStyle/>
                    <a:p>
                      <a:pPr marL="0" lvl="0" indent="0" algn="l" rtl="0">
                        <a:spcBef>
                          <a:spcPts val="0"/>
                        </a:spcBef>
                        <a:spcAft>
                          <a:spcPts val="0"/>
                        </a:spcAft>
                        <a:buNone/>
                      </a:pPr>
                      <a:r>
                        <a:rPr lang="en" sz="1600" b="1">
                          <a:solidFill>
                            <a:schemeClr val="lt1"/>
                          </a:solidFill>
                        </a:rPr>
                        <a:t>Revenue Dilution (per Surface)</a:t>
                      </a:r>
                      <a:endParaRPr sz="1600" b="1">
                        <a:solidFill>
                          <a:schemeClr val="lt1"/>
                        </a:solidFill>
                      </a:endParaRPr>
                    </a:p>
                  </a:txBody>
                  <a:tcPr marL="121900" marR="121900" marT="121900" marB="121900">
                    <a:solidFill>
                      <a:srgbClr val="203760"/>
                    </a:solidFill>
                  </a:tcPr>
                </a:tc>
                <a:extLst>
                  <a:ext uri="{0D108BD9-81ED-4DB2-BD59-A6C34878D82A}">
                    <a16:rowId xmlns:a16="http://schemas.microsoft.com/office/drawing/2014/main" val="10000"/>
                  </a:ext>
                </a:extLst>
              </a:tr>
              <a:tr h="510416">
                <a:tc>
                  <a:txBody>
                    <a:bodyPr/>
                    <a:lstStyle/>
                    <a:p>
                      <a:pPr marL="0" lvl="0" indent="0" algn="r" rtl="0">
                        <a:lnSpc>
                          <a:spcPct val="115000"/>
                        </a:lnSpc>
                        <a:spcBef>
                          <a:spcPts val="0"/>
                        </a:spcBef>
                        <a:spcAft>
                          <a:spcPts val="0"/>
                        </a:spcAft>
                        <a:buNone/>
                      </a:pPr>
                      <a:r>
                        <a:rPr lang="en" sz="1600"/>
                        <a:t>109.5044</a:t>
                      </a:r>
                      <a:endParaRPr sz="1600"/>
                    </a:p>
                  </a:txBody>
                  <a:tcPr marL="121900" marR="121900" marT="121900" marB="121900"/>
                </a:tc>
                <a:tc>
                  <a:txBody>
                    <a:bodyPr/>
                    <a:lstStyle/>
                    <a:p>
                      <a:pPr marL="0" lvl="0" indent="0" algn="r" rtl="0">
                        <a:lnSpc>
                          <a:spcPct val="115000"/>
                        </a:lnSpc>
                        <a:spcBef>
                          <a:spcPts val="0"/>
                        </a:spcBef>
                        <a:spcAft>
                          <a:spcPts val="0"/>
                        </a:spcAft>
                        <a:buNone/>
                      </a:pPr>
                      <a:r>
                        <a:rPr lang="en" sz="1600"/>
                        <a:t>-95.7373</a:t>
                      </a:r>
                      <a:endParaRPr sz="1600"/>
                    </a:p>
                  </a:txBody>
                  <a:tcPr marL="121900" marR="121900" marT="121900" marB="121900"/>
                </a:tc>
                <a:extLst>
                  <a:ext uri="{0D108BD9-81ED-4DB2-BD59-A6C34878D82A}">
                    <a16:rowId xmlns:a16="http://schemas.microsoft.com/office/drawing/2014/main" val="10001"/>
                  </a:ext>
                </a:extLst>
              </a:tr>
            </a:tbl>
          </a:graphicData>
        </a:graphic>
      </p:graphicFrame>
      <p:sp>
        <p:nvSpPr>
          <p:cNvPr id="716" name="Google Shape;716;g2ed1dab1c08_0_43"/>
          <p:cNvSpPr txBox="1">
            <a:spLocks noGrp="1"/>
          </p:cNvSpPr>
          <p:nvPr>
            <p:ph type="sldNum" idx="12"/>
          </p:nvPr>
        </p:nvSpPr>
        <p:spPr>
          <a:xfrm>
            <a:off x="609595" y="6382267"/>
            <a:ext cx="11582400" cy="365200"/>
          </a:xfrm>
          <a:prstGeom prst="rect">
            <a:avLst/>
          </a:prstGeom>
        </p:spPr>
        <p:txBody>
          <a:bodyPr spcFirstLastPara="1" vert="horz" wrap="square" lIns="121867" tIns="60933" rIns="121867" bIns="60933" rtlCol="0" anchor="t" anchorCtr="0">
            <a:normAutofit/>
          </a:bodyPr>
          <a:lstStyle/>
          <a:p>
            <a:pPr algn="ctr">
              <a:buClr>
                <a:srgbClr val="000000"/>
              </a:buClr>
              <a:buSzPct val="100000"/>
            </a:pPr>
            <a:fld id="{00000000-1234-1234-1234-123412341234}" type="slidenum">
              <a:rPr lang="en"/>
              <a:pPr algn="ctr">
                <a:buClr>
                  <a:srgbClr val="000000"/>
                </a:buClr>
                <a:buSzPct val="100000"/>
              </a:p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2ed241121fb_0_9"/>
          <p:cNvSpPr txBox="1">
            <a:spLocks noGrp="1"/>
          </p:cNvSpPr>
          <p:nvPr>
            <p:ph type="title"/>
          </p:nvPr>
        </p:nvSpPr>
        <p:spPr>
          <a:xfrm>
            <a:off x="768367" y="258204"/>
            <a:ext cx="10972800" cy="1143200"/>
          </a:xfrm>
          <a:prstGeom prst="rect">
            <a:avLst/>
          </a:prstGeom>
        </p:spPr>
        <p:txBody>
          <a:bodyPr spcFirstLastPara="1" vert="horz" wrap="square" lIns="121867" tIns="60933" rIns="121867" bIns="60933" rtlCol="0" anchor="ctr" anchorCtr="0">
            <a:normAutofit/>
          </a:bodyPr>
          <a:lstStyle/>
          <a:p>
            <a:pPr algn="ctr">
              <a:spcBef>
                <a:spcPts val="0"/>
              </a:spcBef>
            </a:pPr>
            <a:r>
              <a:rPr lang="en"/>
              <a:t>Banding &amp; Threshold</a:t>
            </a:r>
            <a:endParaRPr/>
          </a:p>
        </p:txBody>
      </p:sp>
      <p:pic>
        <p:nvPicPr>
          <p:cNvPr id="722" name="Google Shape;722;g2ed241121fb_0_9"/>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723" name="Google Shape;723;g2ed241121fb_0_9"/>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724" name="Google Shape;724;g2ed241121fb_0_9"/>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725" name="Google Shape;725;g2ed241121fb_0_9"/>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726" name="Google Shape;726;g2ed241121fb_0_9"/>
          <p:cNvPicPr preferRelativeResize="0"/>
          <p:nvPr/>
        </p:nvPicPr>
        <p:blipFill>
          <a:blip r:embed="rId4">
            <a:alphaModFix/>
          </a:blip>
          <a:stretch>
            <a:fillRect/>
          </a:stretch>
        </p:blipFill>
        <p:spPr>
          <a:xfrm>
            <a:off x="2094734" y="1340416"/>
            <a:ext cx="8612140" cy="4798117"/>
          </a:xfrm>
          <a:prstGeom prst="rect">
            <a:avLst/>
          </a:prstGeom>
          <a:noFill/>
          <a:ln>
            <a:noFill/>
          </a:ln>
        </p:spPr>
      </p:pic>
      <p:sp>
        <p:nvSpPr>
          <p:cNvPr id="727" name="Google Shape;727;g2ed241121fb_0_9"/>
          <p:cNvSpPr txBox="1">
            <a:spLocks noGrp="1"/>
          </p:cNvSpPr>
          <p:nvPr>
            <p:ph type="sldNum" idx="12"/>
          </p:nvPr>
        </p:nvSpPr>
        <p:spPr>
          <a:xfrm>
            <a:off x="609595" y="6404867"/>
            <a:ext cx="11582400" cy="365200"/>
          </a:xfrm>
          <a:prstGeom prst="rect">
            <a:avLst/>
          </a:prstGeom>
        </p:spPr>
        <p:txBody>
          <a:bodyPr spcFirstLastPara="1" vert="horz" wrap="square" lIns="121867" tIns="60933" rIns="121867" bIns="60933" rtlCol="0" anchor="t" anchorCtr="0">
            <a:normAutofit/>
          </a:bodyPr>
          <a:lstStyle/>
          <a:p>
            <a:pPr algn="ctr">
              <a:buClr>
                <a:srgbClr val="000000"/>
              </a:buClr>
              <a:buSzPct val="100000"/>
            </a:pPr>
            <a:fld id="{00000000-1234-1234-1234-123412341234}" type="slidenum">
              <a:rPr lang="en"/>
              <a:pPr algn="ctr">
                <a:buClr>
                  <a:srgbClr val="000000"/>
                </a:buClr>
                <a:buSzPct val="100000"/>
              </a:p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2ec93df8546_0_22"/>
          <p:cNvSpPr txBox="1">
            <a:spLocks noGrp="1"/>
          </p:cNvSpPr>
          <p:nvPr>
            <p:ph type="title"/>
          </p:nvPr>
        </p:nvSpPr>
        <p:spPr>
          <a:xfrm>
            <a:off x="708033" y="263671"/>
            <a:ext cx="10972800" cy="1143200"/>
          </a:xfrm>
          <a:prstGeom prst="rect">
            <a:avLst/>
          </a:prstGeom>
        </p:spPr>
        <p:txBody>
          <a:bodyPr spcFirstLastPara="1" vert="horz" wrap="square" lIns="121867" tIns="60933" rIns="121867" bIns="60933" rtlCol="0" anchor="ctr" anchorCtr="0">
            <a:normAutofit/>
          </a:bodyPr>
          <a:lstStyle/>
          <a:p>
            <a:pPr algn="ctr">
              <a:lnSpc>
                <a:spcPct val="100000"/>
              </a:lnSpc>
              <a:spcBef>
                <a:spcPts val="0"/>
              </a:spcBef>
            </a:pPr>
            <a:r>
              <a:rPr lang="en"/>
              <a:t>India’s Laptop industry</a:t>
            </a:r>
            <a:endParaRPr/>
          </a:p>
          <a:p>
            <a:pPr>
              <a:spcBef>
                <a:spcPts val="0"/>
              </a:spcBef>
            </a:pPr>
            <a:endParaRPr/>
          </a:p>
        </p:txBody>
      </p:sp>
      <p:pic>
        <p:nvPicPr>
          <p:cNvPr id="733" name="Google Shape;733;g2ec93df8546_0_22"/>
          <p:cNvPicPr preferRelativeResize="0"/>
          <p:nvPr/>
        </p:nvPicPr>
        <p:blipFill rotWithShape="1">
          <a:blip r:embed="rId3">
            <a:alphaModFix/>
          </a:blip>
          <a:srcRect l="1322" t="866" b="2868"/>
          <a:stretch/>
        </p:blipFill>
        <p:spPr>
          <a:xfrm>
            <a:off x="7648933" y="1050333"/>
            <a:ext cx="3390000" cy="2378667"/>
          </a:xfrm>
          <a:prstGeom prst="rect">
            <a:avLst/>
          </a:prstGeom>
          <a:noFill/>
          <a:ln>
            <a:noFill/>
          </a:ln>
        </p:spPr>
      </p:pic>
      <p:pic>
        <p:nvPicPr>
          <p:cNvPr id="734" name="Google Shape;734;g2ec93df8546_0_22"/>
          <p:cNvPicPr preferRelativeResize="0"/>
          <p:nvPr/>
        </p:nvPicPr>
        <p:blipFill rotWithShape="1">
          <a:blip r:embed="rId4">
            <a:alphaModFix/>
          </a:blip>
          <a:srcRect r="1078" b="891"/>
          <a:stretch/>
        </p:blipFill>
        <p:spPr>
          <a:xfrm>
            <a:off x="7105467" y="3602833"/>
            <a:ext cx="4476935" cy="2479600"/>
          </a:xfrm>
          <a:prstGeom prst="rect">
            <a:avLst/>
          </a:prstGeom>
          <a:noFill/>
          <a:ln>
            <a:noFill/>
          </a:ln>
        </p:spPr>
      </p:pic>
      <p:grpSp>
        <p:nvGrpSpPr>
          <p:cNvPr id="735" name="Google Shape;735;g2ec93df8546_0_22"/>
          <p:cNvGrpSpPr/>
          <p:nvPr/>
        </p:nvGrpSpPr>
        <p:grpSpPr>
          <a:xfrm>
            <a:off x="609744" y="1699505"/>
            <a:ext cx="6328413" cy="1080339"/>
            <a:chOff x="943723" y="3098500"/>
            <a:chExt cx="5207714" cy="674425"/>
          </a:xfrm>
        </p:grpSpPr>
        <p:sp>
          <p:nvSpPr>
            <p:cNvPr id="736" name="Google Shape;736;g2ec93df8546_0_22"/>
            <p:cNvSpPr/>
            <p:nvPr/>
          </p:nvSpPr>
          <p:spPr>
            <a:xfrm>
              <a:off x="3323637" y="3098513"/>
              <a:ext cx="2827800" cy="674400"/>
            </a:xfrm>
            <a:prstGeom prst="rect">
              <a:avLst/>
            </a:prstGeom>
            <a:solidFill>
              <a:schemeClr val="lt2"/>
            </a:solidFill>
            <a:ln>
              <a:noFill/>
            </a:ln>
          </p:spPr>
          <p:txBody>
            <a:bodyPr spcFirstLastPara="1" wrap="square" lIns="121900" tIns="121900" rIns="121900" bIns="121900" anchor="t" anchorCtr="0">
              <a:noAutofit/>
            </a:bodyPr>
            <a:lstStyle/>
            <a:p>
              <a:pPr marL="609585" indent="-380990">
                <a:lnSpc>
                  <a:spcPct val="115000"/>
                </a:lnSpc>
                <a:buClr>
                  <a:srgbClr val="073763"/>
                </a:buClr>
                <a:buSzPts val="900"/>
                <a:buFont typeface="Roboto"/>
                <a:buChar char="●"/>
              </a:pPr>
              <a:r>
                <a:rPr lang="en" sz="1200">
                  <a:solidFill>
                    <a:srgbClr val="073763"/>
                  </a:solidFill>
                  <a:latin typeface="Roboto"/>
                  <a:ea typeface="Roboto"/>
                  <a:cs typeface="Roboto"/>
                  <a:sym typeface="Roboto"/>
                </a:rPr>
                <a:t>15% of the global market share</a:t>
              </a:r>
              <a:endParaRPr sz="1200">
                <a:solidFill>
                  <a:srgbClr val="073763"/>
                </a:solidFill>
                <a:latin typeface="Roboto"/>
                <a:ea typeface="Roboto"/>
                <a:cs typeface="Roboto"/>
                <a:sym typeface="Roboto"/>
              </a:endParaRPr>
            </a:p>
            <a:p>
              <a:pPr marL="609585" indent="-380990">
                <a:lnSpc>
                  <a:spcPct val="115000"/>
                </a:lnSpc>
                <a:buClr>
                  <a:srgbClr val="073763"/>
                </a:buClr>
                <a:buSzPts val="900"/>
                <a:buFont typeface="Roboto"/>
                <a:buChar char="●"/>
              </a:pPr>
              <a:r>
                <a:rPr lang="en" sz="1200">
                  <a:solidFill>
                    <a:srgbClr val="073763"/>
                  </a:solidFill>
                  <a:latin typeface="Roboto"/>
                  <a:ea typeface="Roboto"/>
                  <a:cs typeface="Roboto"/>
                  <a:sym typeface="Roboto"/>
                </a:rPr>
                <a:t>Indian Market is more price-sensitive</a:t>
              </a:r>
              <a:endParaRPr sz="1200">
                <a:solidFill>
                  <a:srgbClr val="073763"/>
                </a:solidFill>
                <a:latin typeface="Roboto"/>
                <a:ea typeface="Roboto"/>
                <a:cs typeface="Roboto"/>
                <a:sym typeface="Roboto"/>
              </a:endParaRPr>
            </a:p>
            <a:p>
              <a:pPr marL="609585">
                <a:lnSpc>
                  <a:spcPct val="115000"/>
                </a:lnSpc>
              </a:pPr>
              <a:r>
                <a:rPr lang="en" sz="1200">
                  <a:solidFill>
                    <a:srgbClr val="073763"/>
                  </a:solidFill>
                  <a:latin typeface="Roboto"/>
                  <a:ea typeface="Roboto"/>
                  <a:cs typeface="Roboto"/>
                  <a:sym typeface="Roboto"/>
                </a:rPr>
                <a:t> </a:t>
              </a:r>
              <a:endParaRPr sz="1200">
                <a:solidFill>
                  <a:srgbClr val="073763"/>
                </a:solidFill>
                <a:latin typeface="Roboto"/>
                <a:ea typeface="Roboto"/>
                <a:cs typeface="Roboto"/>
                <a:sym typeface="Roboto"/>
              </a:endParaRPr>
            </a:p>
          </p:txBody>
        </p:sp>
        <p:sp>
          <p:nvSpPr>
            <p:cNvPr id="737" name="Google Shape;737;g2ec93df8546_0_22"/>
            <p:cNvSpPr/>
            <p:nvPr/>
          </p:nvSpPr>
          <p:spPr>
            <a:xfrm>
              <a:off x="943723" y="3098500"/>
              <a:ext cx="2379900" cy="6744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738" name="Google Shape;738;g2ec93df8546_0_22"/>
            <p:cNvSpPr/>
            <p:nvPr/>
          </p:nvSpPr>
          <p:spPr>
            <a:xfrm>
              <a:off x="1632122" y="3098513"/>
              <a:ext cx="674400" cy="674400"/>
            </a:xfrm>
            <a:prstGeom prst="rtTriangle">
              <a:avLst/>
            </a:prstGeom>
            <a:solidFill>
              <a:srgbClr val="073763"/>
            </a:solidFill>
            <a:ln>
              <a:noFill/>
            </a:ln>
          </p:spPr>
          <p:txBody>
            <a:bodyPr spcFirstLastPara="1" wrap="square" lIns="121900" tIns="121900" rIns="121900" bIns="121900" anchor="ctr" anchorCtr="0">
              <a:noAutofit/>
            </a:bodyPr>
            <a:lstStyle/>
            <a:p>
              <a:endParaRPr sz="2400"/>
            </a:p>
          </p:txBody>
        </p:sp>
        <p:sp>
          <p:nvSpPr>
            <p:cNvPr id="739" name="Google Shape;739;g2ec93df8546_0_22"/>
            <p:cNvSpPr/>
            <p:nvPr/>
          </p:nvSpPr>
          <p:spPr>
            <a:xfrm>
              <a:off x="943723" y="3098513"/>
              <a:ext cx="687600" cy="674400"/>
            </a:xfrm>
            <a:prstGeom prst="rtTriangle">
              <a:avLst/>
            </a:prstGeom>
            <a:solidFill>
              <a:schemeClr val="lt1"/>
            </a:solidFill>
            <a:ln>
              <a:noFill/>
            </a:ln>
          </p:spPr>
          <p:txBody>
            <a:bodyPr spcFirstLastPara="1" wrap="square" lIns="121900" tIns="121900" rIns="121900" bIns="121900" anchor="ctr" anchorCtr="0">
              <a:noAutofit/>
            </a:bodyPr>
            <a:lstStyle/>
            <a:p>
              <a:endParaRPr sz="2400"/>
            </a:p>
          </p:txBody>
        </p:sp>
        <p:sp>
          <p:nvSpPr>
            <p:cNvPr id="740" name="Google Shape;740;g2ec93df8546_0_22"/>
            <p:cNvSpPr/>
            <p:nvPr/>
          </p:nvSpPr>
          <p:spPr>
            <a:xfrm>
              <a:off x="1347386" y="3098550"/>
              <a:ext cx="289200" cy="405300"/>
            </a:xfrm>
            <a:prstGeom prst="rect">
              <a:avLst/>
            </a:prstGeom>
            <a:solidFill>
              <a:srgbClr val="073763"/>
            </a:solidFill>
            <a:ln>
              <a:noFill/>
            </a:ln>
          </p:spPr>
          <p:txBody>
            <a:bodyPr spcFirstLastPara="1" wrap="square" lIns="121900" tIns="121900" rIns="121900" bIns="121900" anchor="b" anchorCtr="0">
              <a:noAutofit/>
            </a:bodyPr>
            <a:lstStyle/>
            <a:p>
              <a:pPr algn="ctr"/>
              <a:r>
                <a:rPr lang="en" sz="2133">
                  <a:solidFill>
                    <a:srgbClr val="FFFFFF"/>
                  </a:solidFill>
                  <a:latin typeface="Roboto"/>
                  <a:ea typeface="Roboto"/>
                  <a:cs typeface="Roboto"/>
                  <a:sym typeface="Roboto"/>
                </a:rPr>
                <a:t>1</a:t>
              </a:r>
              <a:endParaRPr sz="2133">
                <a:solidFill>
                  <a:srgbClr val="FFFFFF"/>
                </a:solidFill>
                <a:latin typeface="Roboto"/>
                <a:ea typeface="Roboto"/>
                <a:cs typeface="Roboto"/>
                <a:sym typeface="Roboto"/>
              </a:endParaRPr>
            </a:p>
          </p:txBody>
        </p:sp>
        <p:sp>
          <p:nvSpPr>
            <p:cNvPr id="741" name="Google Shape;741;g2ec93df8546_0_22"/>
            <p:cNvSpPr/>
            <p:nvPr/>
          </p:nvSpPr>
          <p:spPr>
            <a:xfrm>
              <a:off x="1733175" y="3098525"/>
              <a:ext cx="1488600" cy="674400"/>
            </a:xfrm>
            <a:prstGeom prst="rect">
              <a:avLst/>
            </a:prstGeom>
            <a:solidFill>
              <a:srgbClr val="073763"/>
            </a:solidFill>
            <a:ln>
              <a:noFill/>
            </a:ln>
          </p:spPr>
          <p:txBody>
            <a:bodyPr spcFirstLastPara="1" wrap="square" lIns="121900" tIns="121900" rIns="121900" bIns="121900" anchor="t" anchorCtr="0">
              <a:noAutofit/>
            </a:bodyPr>
            <a:lstStyle/>
            <a:p>
              <a:r>
                <a:rPr lang="en" sz="1333">
                  <a:solidFill>
                    <a:srgbClr val="FFFFFF"/>
                  </a:solidFill>
                  <a:latin typeface="Roboto"/>
                  <a:ea typeface="Roboto"/>
                  <a:cs typeface="Roboto"/>
                  <a:sym typeface="Roboto"/>
                </a:rPr>
                <a:t>Market Share of the Microsoft Surface</a:t>
              </a:r>
              <a:endParaRPr sz="1333">
                <a:solidFill>
                  <a:srgbClr val="FFFFFF"/>
                </a:solidFill>
                <a:latin typeface="Roboto"/>
                <a:ea typeface="Roboto"/>
                <a:cs typeface="Roboto"/>
                <a:sym typeface="Roboto"/>
              </a:endParaRPr>
            </a:p>
            <a:p>
              <a:endParaRPr sz="1333">
                <a:solidFill>
                  <a:srgbClr val="FFFFFF"/>
                </a:solidFill>
                <a:latin typeface="Roboto"/>
                <a:ea typeface="Roboto"/>
                <a:cs typeface="Roboto"/>
                <a:sym typeface="Roboto"/>
              </a:endParaRPr>
            </a:p>
          </p:txBody>
        </p:sp>
      </p:grpSp>
      <p:grpSp>
        <p:nvGrpSpPr>
          <p:cNvPr id="742" name="Google Shape;742;g2ec93df8546_0_22"/>
          <p:cNvGrpSpPr/>
          <p:nvPr/>
        </p:nvGrpSpPr>
        <p:grpSpPr>
          <a:xfrm>
            <a:off x="609637" y="4302452"/>
            <a:ext cx="6328633" cy="1080379"/>
            <a:chOff x="943723" y="3783775"/>
            <a:chExt cx="5203328" cy="674450"/>
          </a:xfrm>
        </p:grpSpPr>
        <p:sp>
          <p:nvSpPr>
            <p:cNvPr id="743" name="Google Shape;743;g2ec93df8546_0_22"/>
            <p:cNvSpPr/>
            <p:nvPr/>
          </p:nvSpPr>
          <p:spPr>
            <a:xfrm>
              <a:off x="3108651" y="3783775"/>
              <a:ext cx="3038400" cy="674400"/>
            </a:xfrm>
            <a:prstGeom prst="rect">
              <a:avLst/>
            </a:prstGeom>
            <a:solidFill>
              <a:schemeClr val="lt2"/>
            </a:solidFill>
            <a:ln>
              <a:noFill/>
            </a:ln>
          </p:spPr>
          <p:txBody>
            <a:bodyPr spcFirstLastPara="1" wrap="square" lIns="121900" tIns="121900" rIns="121900" bIns="121900" anchor="t" anchorCtr="0">
              <a:noAutofit/>
            </a:bodyPr>
            <a:lstStyle/>
            <a:p>
              <a:pPr marL="609585" indent="-380990">
                <a:lnSpc>
                  <a:spcPct val="115000"/>
                </a:lnSpc>
                <a:buClr>
                  <a:srgbClr val="073763"/>
                </a:buClr>
                <a:buSzPts val="900"/>
                <a:buFont typeface="Roboto"/>
                <a:buChar char="●"/>
              </a:pPr>
              <a:r>
                <a:rPr lang="en" sz="1200">
                  <a:solidFill>
                    <a:srgbClr val="073763"/>
                  </a:solidFill>
                  <a:latin typeface="Roboto"/>
                  <a:ea typeface="Roboto"/>
                  <a:cs typeface="Roboto"/>
                  <a:sym typeface="Roboto"/>
                </a:rPr>
                <a:t>15.1% Growth in 2 years</a:t>
              </a:r>
              <a:endParaRPr sz="1200">
                <a:solidFill>
                  <a:srgbClr val="073763"/>
                </a:solidFill>
                <a:latin typeface="Roboto"/>
                <a:ea typeface="Roboto"/>
                <a:cs typeface="Roboto"/>
                <a:sym typeface="Roboto"/>
              </a:endParaRPr>
            </a:p>
            <a:p>
              <a:pPr marL="609585" indent="-380990">
                <a:lnSpc>
                  <a:spcPct val="115000"/>
                </a:lnSpc>
                <a:buClr>
                  <a:srgbClr val="073763"/>
                </a:buClr>
                <a:buSzPts val="900"/>
                <a:buFont typeface="Roboto"/>
                <a:buChar char="●"/>
              </a:pPr>
              <a:r>
                <a:rPr lang="en" sz="1200">
                  <a:solidFill>
                    <a:srgbClr val="073763"/>
                  </a:solidFill>
                  <a:latin typeface="Roboto"/>
                  <a:ea typeface="Roboto"/>
                  <a:cs typeface="Roboto"/>
                  <a:sym typeface="Roboto"/>
                </a:rPr>
                <a:t>Current # Laptop users in India : 13.9 M</a:t>
              </a:r>
              <a:endParaRPr sz="1200">
                <a:solidFill>
                  <a:srgbClr val="073763"/>
                </a:solidFill>
                <a:latin typeface="Roboto"/>
                <a:ea typeface="Roboto"/>
                <a:cs typeface="Roboto"/>
                <a:sym typeface="Roboto"/>
              </a:endParaRPr>
            </a:p>
            <a:p>
              <a:pPr marL="609585" indent="-380990">
                <a:lnSpc>
                  <a:spcPct val="115000"/>
                </a:lnSpc>
                <a:buClr>
                  <a:srgbClr val="073763"/>
                </a:buClr>
                <a:buSzPts val="900"/>
                <a:buFont typeface="Roboto"/>
                <a:buChar char="●"/>
              </a:pPr>
              <a:r>
                <a:rPr lang="en" sz="1200">
                  <a:solidFill>
                    <a:srgbClr val="073763"/>
                  </a:solidFill>
                  <a:latin typeface="Roboto"/>
                  <a:ea typeface="Roboto"/>
                  <a:cs typeface="Roboto"/>
                  <a:sym typeface="Roboto"/>
                </a:rPr>
                <a:t>Projected # Laptop Users in 2026 : 16 M</a:t>
              </a:r>
              <a:endParaRPr sz="1200">
                <a:solidFill>
                  <a:srgbClr val="073763"/>
                </a:solidFill>
                <a:latin typeface="Roboto"/>
                <a:ea typeface="Roboto"/>
                <a:cs typeface="Roboto"/>
                <a:sym typeface="Roboto"/>
              </a:endParaRPr>
            </a:p>
          </p:txBody>
        </p:sp>
        <p:sp>
          <p:nvSpPr>
            <p:cNvPr id="744" name="Google Shape;744;g2ec93df8546_0_22"/>
            <p:cNvSpPr/>
            <p:nvPr/>
          </p:nvSpPr>
          <p:spPr>
            <a:xfrm>
              <a:off x="943723" y="3783825"/>
              <a:ext cx="2379900" cy="6744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745" name="Google Shape;745;g2ec93df8546_0_22"/>
            <p:cNvSpPr/>
            <p:nvPr/>
          </p:nvSpPr>
          <p:spPr>
            <a:xfrm>
              <a:off x="1632122" y="3783788"/>
              <a:ext cx="674400" cy="674400"/>
            </a:xfrm>
            <a:prstGeom prst="rtTriangle">
              <a:avLst/>
            </a:prstGeom>
            <a:solidFill>
              <a:srgbClr val="073763"/>
            </a:solidFill>
            <a:ln>
              <a:noFill/>
            </a:ln>
          </p:spPr>
          <p:txBody>
            <a:bodyPr spcFirstLastPara="1" wrap="square" lIns="121900" tIns="121900" rIns="121900" bIns="121900" anchor="ctr" anchorCtr="0">
              <a:noAutofit/>
            </a:bodyPr>
            <a:lstStyle/>
            <a:p>
              <a:endParaRPr sz="2400"/>
            </a:p>
          </p:txBody>
        </p:sp>
        <p:sp>
          <p:nvSpPr>
            <p:cNvPr id="746" name="Google Shape;746;g2ec93df8546_0_22"/>
            <p:cNvSpPr/>
            <p:nvPr/>
          </p:nvSpPr>
          <p:spPr>
            <a:xfrm>
              <a:off x="943723" y="3783788"/>
              <a:ext cx="687600" cy="674400"/>
            </a:xfrm>
            <a:prstGeom prst="rtTriangle">
              <a:avLst/>
            </a:prstGeom>
            <a:solidFill>
              <a:schemeClr val="lt1"/>
            </a:solidFill>
            <a:ln>
              <a:noFill/>
            </a:ln>
          </p:spPr>
          <p:txBody>
            <a:bodyPr spcFirstLastPara="1" wrap="square" lIns="121900" tIns="121900" rIns="121900" bIns="121900" anchor="ctr" anchorCtr="0">
              <a:noAutofit/>
            </a:bodyPr>
            <a:lstStyle/>
            <a:p>
              <a:endParaRPr sz="2400"/>
            </a:p>
          </p:txBody>
        </p:sp>
        <p:sp>
          <p:nvSpPr>
            <p:cNvPr id="747" name="Google Shape;747;g2ec93df8546_0_22"/>
            <p:cNvSpPr/>
            <p:nvPr/>
          </p:nvSpPr>
          <p:spPr>
            <a:xfrm>
              <a:off x="1381393" y="3921475"/>
              <a:ext cx="250800" cy="282300"/>
            </a:xfrm>
            <a:prstGeom prst="rect">
              <a:avLst/>
            </a:prstGeom>
            <a:solidFill>
              <a:srgbClr val="073763"/>
            </a:solidFill>
            <a:ln>
              <a:noFill/>
            </a:ln>
          </p:spPr>
          <p:txBody>
            <a:bodyPr spcFirstLastPara="1" wrap="square" lIns="121900" tIns="121900" rIns="121900" bIns="121900" anchor="b" anchorCtr="0">
              <a:noAutofit/>
            </a:bodyPr>
            <a:lstStyle/>
            <a:p>
              <a:pPr algn="ctr"/>
              <a:r>
                <a:rPr lang="en" sz="2133">
                  <a:solidFill>
                    <a:srgbClr val="FFFFFF"/>
                  </a:solidFill>
                  <a:latin typeface="Roboto"/>
                  <a:ea typeface="Roboto"/>
                  <a:cs typeface="Roboto"/>
                  <a:sym typeface="Roboto"/>
                </a:rPr>
                <a:t>2</a:t>
              </a:r>
              <a:endParaRPr sz="2133">
                <a:solidFill>
                  <a:srgbClr val="FFFFFF"/>
                </a:solidFill>
                <a:latin typeface="Roboto"/>
                <a:ea typeface="Roboto"/>
                <a:cs typeface="Roboto"/>
                <a:sym typeface="Roboto"/>
              </a:endParaRPr>
            </a:p>
          </p:txBody>
        </p:sp>
        <p:sp>
          <p:nvSpPr>
            <p:cNvPr id="748" name="Google Shape;748;g2ec93df8546_0_22"/>
            <p:cNvSpPr/>
            <p:nvPr/>
          </p:nvSpPr>
          <p:spPr>
            <a:xfrm>
              <a:off x="1704725" y="3783825"/>
              <a:ext cx="1488600" cy="674400"/>
            </a:xfrm>
            <a:prstGeom prst="rect">
              <a:avLst/>
            </a:prstGeom>
            <a:solidFill>
              <a:srgbClr val="073763"/>
            </a:solidFill>
            <a:ln>
              <a:noFill/>
            </a:ln>
          </p:spPr>
          <p:txBody>
            <a:bodyPr spcFirstLastPara="1" wrap="square" lIns="121900" tIns="121900" rIns="121900" bIns="121900" anchor="t" anchorCtr="0">
              <a:noAutofit/>
            </a:bodyPr>
            <a:lstStyle/>
            <a:p>
              <a:r>
                <a:rPr lang="en" sz="1333">
                  <a:solidFill>
                    <a:srgbClr val="FFFFFF"/>
                  </a:solidFill>
                  <a:latin typeface="Roboto"/>
                  <a:ea typeface="Roboto"/>
                  <a:cs typeface="Roboto"/>
                  <a:sym typeface="Roboto"/>
                </a:rPr>
                <a:t>Projected Growth of the Indian Laptop Market</a:t>
              </a:r>
              <a:endParaRPr sz="1333">
                <a:solidFill>
                  <a:srgbClr val="FFFFFF"/>
                </a:solidFill>
                <a:latin typeface="Roboto"/>
                <a:ea typeface="Roboto"/>
                <a:cs typeface="Roboto"/>
                <a:sym typeface="Roboto"/>
              </a:endParaRPr>
            </a:p>
            <a:p>
              <a:endParaRPr sz="1333">
                <a:solidFill>
                  <a:srgbClr val="FFFFFF"/>
                </a:solidFill>
                <a:latin typeface="Roboto"/>
                <a:ea typeface="Roboto"/>
                <a:cs typeface="Roboto"/>
                <a:sym typeface="Roboto"/>
              </a:endParaRPr>
            </a:p>
          </p:txBody>
        </p:sp>
      </p:grpSp>
      <p:sp>
        <p:nvSpPr>
          <p:cNvPr id="749" name="Google Shape;749;g2ec93df8546_0_22"/>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750" name="Google Shape;750;g2ec93df8546_0_22"/>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751" name="Google Shape;751;g2ec93df8546_0_22"/>
          <p:cNvPicPr preferRelativeResize="0"/>
          <p:nvPr/>
        </p:nvPicPr>
        <p:blipFill>
          <a:blip r:embed="rId5">
            <a:alphaModFix/>
          </a:blip>
          <a:stretch>
            <a:fillRect/>
          </a:stretch>
        </p:blipFill>
        <p:spPr>
          <a:xfrm>
            <a:off x="11415556" y="6081321"/>
            <a:ext cx="776433" cy="776467"/>
          </a:xfrm>
          <a:prstGeom prst="rect">
            <a:avLst/>
          </a:prstGeom>
          <a:noFill/>
          <a:ln>
            <a:noFill/>
          </a:ln>
        </p:spPr>
      </p:pic>
      <p:sp>
        <p:nvSpPr>
          <p:cNvPr id="752" name="Google Shape;752;g2ec93df8546_0_22"/>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753" name="Google Shape;753;g2ec93df8546_0_22"/>
          <p:cNvSpPr txBox="1">
            <a:spLocks noGrp="1"/>
          </p:cNvSpPr>
          <p:nvPr>
            <p:ph type="sldNum" idx="12"/>
          </p:nvPr>
        </p:nvSpPr>
        <p:spPr>
          <a:xfrm>
            <a:off x="609600" y="6404867"/>
            <a:ext cx="11665200" cy="365200"/>
          </a:xfrm>
          <a:prstGeom prst="rect">
            <a:avLst/>
          </a:prstGeom>
        </p:spPr>
        <p:txBody>
          <a:bodyPr spcFirstLastPara="1" vert="horz" wrap="square" lIns="121867" tIns="60933" rIns="121867" bIns="60933" rtlCol="0" anchor="t" anchorCtr="0">
            <a:normAutofit/>
          </a:bodyPr>
          <a:lstStyle/>
          <a:p>
            <a:pPr algn="ctr">
              <a:buClr>
                <a:srgbClr val="000000"/>
              </a:buClr>
              <a:buSzPct val="100000"/>
            </a:pPr>
            <a:fld id="{00000000-1234-1234-1234-123412341234}" type="slidenum">
              <a:rPr lang="en"/>
              <a:pPr algn="ctr">
                <a:buClr>
                  <a:srgbClr val="000000"/>
                </a:buClr>
                <a:buSzPct val="100000"/>
              </a:pPr>
              <a:t>36</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ed241121fb_0_207"/>
          <p:cNvSpPr txBox="1">
            <a:spLocks noGrp="1"/>
          </p:cNvSpPr>
          <p:nvPr>
            <p:ph type="title"/>
          </p:nvPr>
        </p:nvSpPr>
        <p:spPr>
          <a:xfrm>
            <a:off x="721233" y="274633"/>
            <a:ext cx="3647200" cy="1143200"/>
          </a:xfrm>
          <a:prstGeom prst="rect">
            <a:avLst/>
          </a:prstGeom>
        </p:spPr>
        <p:txBody>
          <a:bodyPr spcFirstLastPara="1" vert="horz" wrap="square" lIns="121867" tIns="60933" rIns="121867" bIns="60933" rtlCol="0" anchor="ctr" anchorCtr="0">
            <a:normAutofit/>
          </a:bodyPr>
          <a:lstStyle/>
          <a:p>
            <a:pPr algn="ctr">
              <a:lnSpc>
                <a:spcPct val="100000"/>
              </a:lnSpc>
              <a:spcBef>
                <a:spcPts val="0"/>
              </a:spcBef>
            </a:pPr>
            <a:r>
              <a:rPr lang="en"/>
              <a:t>Our Agenda</a:t>
            </a:r>
            <a:endParaRPr/>
          </a:p>
        </p:txBody>
      </p:sp>
      <p:sp>
        <p:nvSpPr>
          <p:cNvPr id="123" name="Google Shape;123;g2ed241121fb_0_207"/>
          <p:cNvSpPr txBox="1">
            <a:spLocks noGrp="1"/>
          </p:cNvSpPr>
          <p:nvPr>
            <p:ph type="sldNum" idx="12"/>
          </p:nvPr>
        </p:nvSpPr>
        <p:spPr>
          <a:xfrm>
            <a:off x="609600" y="6398967"/>
            <a:ext cx="11582400" cy="459200"/>
          </a:xfrm>
          <a:prstGeom prst="rect">
            <a:avLst/>
          </a:prstGeom>
        </p:spPr>
        <p:txBody>
          <a:bodyPr spcFirstLastPara="1" vert="horz" wrap="square" lIns="121867" tIns="60933" rIns="121867" bIns="60933" rtlCol="0" anchor="t" anchorCtr="0">
            <a:normAutofit/>
          </a:bodyPr>
          <a:lstStyle/>
          <a:p>
            <a:pPr algn="ctr">
              <a:lnSpc>
                <a:spcPct val="90000"/>
              </a:lnSpc>
              <a:buClr>
                <a:srgbClr val="000000"/>
              </a:buClr>
              <a:buSzPts val="1800"/>
            </a:pPr>
            <a:fld id="{00000000-1234-1234-1234-123412341234}" type="slidenum">
              <a:rPr lang="en" sz="1867"/>
              <a:pPr algn="ctr">
                <a:lnSpc>
                  <a:spcPct val="90000"/>
                </a:lnSpc>
                <a:buClr>
                  <a:srgbClr val="000000"/>
                </a:buClr>
                <a:buSzPts val="1800"/>
              </a:pPr>
              <a:t>4</a:t>
            </a:fld>
            <a:endParaRPr sz="1867"/>
          </a:p>
        </p:txBody>
      </p:sp>
      <p:sp>
        <p:nvSpPr>
          <p:cNvPr id="124" name="Google Shape;124;g2ed241121fb_0_207"/>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125" name="Google Shape;125;g2ed241121fb_0_207"/>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126" name="Google Shape;126;g2ed241121fb_0_207"/>
          <p:cNvPicPr preferRelativeResize="0"/>
          <p:nvPr/>
        </p:nvPicPr>
        <p:blipFill>
          <a:blip r:embed="rId3">
            <a:alphaModFix/>
          </a:blip>
          <a:stretch>
            <a:fillRect/>
          </a:stretch>
        </p:blipFill>
        <p:spPr>
          <a:xfrm>
            <a:off x="11415556" y="6081321"/>
            <a:ext cx="776433" cy="776467"/>
          </a:xfrm>
          <a:prstGeom prst="rect">
            <a:avLst/>
          </a:prstGeom>
          <a:noFill/>
          <a:ln>
            <a:noFill/>
          </a:ln>
        </p:spPr>
      </p:pic>
      <p:grpSp>
        <p:nvGrpSpPr>
          <p:cNvPr id="127" name="Google Shape;127;g2ed241121fb_0_207"/>
          <p:cNvGrpSpPr/>
          <p:nvPr/>
        </p:nvGrpSpPr>
        <p:grpSpPr>
          <a:xfrm>
            <a:off x="609600" y="1586500"/>
            <a:ext cx="3188800" cy="4643784"/>
            <a:chOff x="334975" y="1189988"/>
            <a:chExt cx="2391600" cy="3482838"/>
          </a:xfrm>
        </p:grpSpPr>
        <p:sp>
          <p:nvSpPr>
            <p:cNvPr id="128" name="Google Shape;128;g2ed241121fb_0_207"/>
            <p:cNvSpPr/>
            <p:nvPr/>
          </p:nvSpPr>
          <p:spPr>
            <a:xfrm>
              <a:off x="334975" y="1189988"/>
              <a:ext cx="2391600" cy="669000"/>
            </a:xfrm>
            <a:prstGeom prst="homePlate">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India Overview </a:t>
              </a:r>
              <a:endParaRPr sz="2400">
                <a:solidFill>
                  <a:srgbClr val="FFFFFF"/>
                </a:solidFill>
                <a:latin typeface="Roboto"/>
                <a:ea typeface="Roboto"/>
                <a:cs typeface="Roboto"/>
                <a:sym typeface="Roboto"/>
              </a:endParaRPr>
            </a:p>
          </p:txBody>
        </p:sp>
        <p:sp>
          <p:nvSpPr>
            <p:cNvPr id="129" name="Google Shape;129;g2ed241121fb_0_207"/>
            <p:cNvSpPr txBox="1"/>
            <p:nvPr/>
          </p:nvSpPr>
          <p:spPr>
            <a:xfrm>
              <a:off x="410850" y="2057125"/>
              <a:ext cx="1905000" cy="2615700"/>
            </a:xfrm>
            <a:prstGeom prst="rect">
              <a:avLst/>
            </a:prstGeom>
            <a:noFill/>
            <a:ln>
              <a:noFill/>
            </a:ln>
          </p:spPr>
          <p:txBody>
            <a:bodyPr spcFirstLastPara="1" wrap="square" lIns="121900" tIns="121900" rIns="121900" bIns="121900" anchor="t" anchorCtr="0">
              <a:noAutofit/>
            </a:bodyPr>
            <a:lstStyle/>
            <a:p>
              <a:pPr marL="609585" indent="-406390">
                <a:lnSpc>
                  <a:spcPct val="115000"/>
                </a:lnSpc>
                <a:buSzPts val="1200"/>
                <a:buFont typeface="Roboto"/>
                <a:buChar char="-"/>
              </a:pPr>
              <a:endParaRPr sz="1600">
                <a:latin typeface="Roboto"/>
                <a:ea typeface="Roboto"/>
                <a:cs typeface="Roboto"/>
                <a:sym typeface="Roboto"/>
              </a:endParaRPr>
            </a:p>
          </p:txBody>
        </p:sp>
      </p:grpSp>
      <p:grpSp>
        <p:nvGrpSpPr>
          <p:cNvPr id="130" name="Google Shape;130;g2ed241121fb_0_207"/>
          <p:cNvGrpSpPr/>
          <p:nvPr/>
        </p:nvGrpSpPr>
        <p:grpSpPr>
          <a:xfrm>
            <a:off x="3143500" y="1586367"/>
            <a:ext cx="3388400" cy="4644067"/>
            <a:chOff x="2263425" y="1189775"/>
            <a:chExt cx="2541300" cy="3483050"/>
          </a:xfrm>
        </p:grpSpPr>
        <p:sp>
          <p:nvSpPr>
            <p:cNvPr id="131" name="Google Shape;131;g2ed241121fb_0_207"/>
            <p:cNvSpPr/>
            <p:nvPr/>
          </p:nvSpPr>
          <p:spPr>
            <a:xfrm>
              <a:off x="2263425" y="1189775"/>
              <a:ext cx="2541300" cy="669000"/>
            </a:xfrm>
            <a:prstGeom prst="chevron">
              <a:avLst>
                <a:gd name="adj" fmla="val 50000"/>
              </a:avLst>
            </a:prstGeom>
            <a:solidFill>
              <a:srgbClr val="0B5394"/>
            </a:solid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Our Approach</a:t>
              </a:r>
              <a:endParaRPr sz="2400">
                <a:solidFill>
                  <a:srgbClr val="FFFFFF"/>
                </a:solidFill>
                <a:latin typeface="Roboto"/>
                <a:ea typeface="Roboto"/>
                <a:cs typeface="Roboto"/>
                <a:sym typeface="Roboto"/>
              </a:endParaRPr>
            </a:p>
          </p:txBody>
        </p:sp>
        <p:sp>
          <p:nvSpPr>
            <p:cNvPr id="132" name="Google Shape;132;g2ed241121fb_0_207"/>
            <p:cNvSpPr txBox="1"/>
            <p:nvPr/>
          </p:nvSpPr>
          <p:spPr>
            <a:xfrm>
              <a:off x="2512202"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grpSp>
        <p:nvGrpSpPr>
          <p:cNvPr id="133" name="Google Shape;133;g2ed241121fb_0_207"/>
          <p:cNvGrpSpPr/>
          <p:nvPr/>
        </p:nvGrpSpPr>
        <p:grpSpPr>
          <a:xfrm>
            <a:off x="5912781" y="1586367"/>
            <a:ext cx="3388400" cy="4644067"/>
            <a:chOff x="4329974" y="1189775"/>
            <a:chExt cx="2541300" cy="3483050"/>
          </a:xfrm>
        </p:grpSpPr>
        <p:sp>
          <p:nvSpPr>
            <p:cNvPr id="134" name="Google Shape;134;g2ed241121fb_0_207"/>
            <p:cNvSpPr/>
            <p:nvPr/>
          </p:nvSpPr>
          <p:spPr>
            <a:xfrm>
              <a:off x="4329974" y="1189775"/>
              <a:ext cx="2541300" cy="669000"/>
            </a:xfrm>
            <a:prstGeom prst="chevron">
              <a:avLst>
                <a:gd name="adj" fmla="val 50000"/>
              </a:avLst>
            </a:prstGeom>
            <a:solidFill>
              <a:srgbClr val="3D85C6"/>
            </a:solid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Regression And Time Series Analysis</a:t>
              </a:r>
              <a:endParaRPr sz="2400">
                <a:solidFill>
                  <a:srgbClr val="FFFFFF"/>
                </a:solidFill>
                <a:latin typeface="Roboto"/>
                <a:ea typeface="Roboto"/>
                <a:cs typeface="Roboto"/>
                <a:sym typeface="Roboto"/>
              </a:endParaRPr>
            </a:p>
          </p:txBody>
        </p:sp>
        <p:sp>
          <p:nvSpPr>
            <p:cNvPr id="135" name="Google Shape;135;g2ed241121fb_0_207"/>
            <p:cNvSpPr txBox="1"/>
            <p:nvPr/>
          </p:nvSpPr>
          <p:spPr>
            <a:xfrm>
              <a:off x="4613553"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grpSp>
        <p:nvGrpSpPr>
          <p:cNvPr id="136" name="Google Shape;136;g2ed241121fb_0_207"/>
          <p:cNvGrpSpPr/>
          <p:nvPr/>
        </p:nvGrpSpPr>
        <p:grpSpPr>
          <a:xfrm>
            <a:off x="8814585" y="1586500"/>
            <a:ext cx="3388400" cy="4643933"/>
            <a:chOff x="6610939" y="1189875"/>
            <a:chExt cx="2541300" cy="3482950"/>
          </a:xfrm>
        </p:grpSpPr>
        <p:sp>
          <p:nvSpPr>
            <p:cNvPr id="137" name="Google Shape;137;g2ed241121fb_0_207"/>
            <p:cNvSpPr/>
            <p:nvPr/>
          </p:nvSpPr>
          <p:spPr>
            <a:xfrm>
              <a:off x="6610939" y="1189875"/>
              <a:ext cx="2541300" cy="669000"/>
            </a:xfrm>
            <a:prstGeom prst="chevron">
              <a:avLst>
                <a:gd name="adj" fmla="val 50000"/>
              </a:avLst>
            </a:prstGeom>
            <a:solidFill>
              <a:srgbClr val="6FA8DC"/>
            </a:solidFill>
            <a:ln>
              <a:noFill/>
            </a:ln>
          </p:spPr>
          <p:txBody>
            <a:bodyPr spcFirstLastPara="1" wrap="square" lIns="121900" tIns="121900" rIns="121900" bIns="121900" anchor="ctr" anchorCtr="0">
              <a:noAutofit/>
            </a:bodyPr>
            <a:lstStyle/>
            <a:p>
              <a:r>
                <a:rPr lang="en" sz="2400">
                  <a:solidFill>
                    <a:srgbClr val="FFFFFF"/>
                  </a:solidFill>
                  <a:latin typeface="Roboto"/>
                  <a:ea typeface="Roboto"/>
                  <a:cs typeface="Roboto"/>
                  <a:sym typeface="Roboto"/>
                </a:rPr>
                <a:t>Microsoft Surface Repricing Strategy</a:t>
              </a:r>
              <a:endParaRPr sz="2400">
                <a:solidFill>
                  <a:srgbClr val="FFFFFF"/>
                </a:solidFill>
                <a:latin typeface="Roboto"/>
                <a:ea typeface="Roboto"/>
                <a:cs typeface="Roboto"/>
                <a:sym typeface="Roboto"/>
              </a:endParaRPr>
            </a:p>
          </p:txBody>
        </p:sp>
        <p:sp>
          <p:nvSpPr>
            <p:cNvPr id="138" name="Google Shape;138;g2ed241121fb_0_207"/>
            <p:cNvSpPr txBox="1"/>
            <p:nvPr/>
          </p:nvSpPr>
          <p:spPr>
            <a:xfrm>
              <a:off x="6714905"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pic>
        <p:nvPicPr>
          <p:cNvPr id="139" name="Google Shape;139;g2ed241121fb_0_207" title="File:875057 map 512x512.png - Wikimedia Commons"/>
          <p:cNvPicPr preferRelativeResize="0"/>
          <p:nvPr/>
        </p:nvPicPr>
        <p:blipFill>
          <a:blip r:embed="rId4">
            <a:alphaModFix/>
          </a:blip>
          <a:stretch>
            <a:fillRect/>
          </a:stretch>
        </p:blipFill>
        <p:spPr>
          <a:xfrm>
            <a:off x="1324533" y="3154800"/>
            <a:ext cx="1507200" cy="1507200"/>
          </a:xfrm>
          <a:prstGeom prst="rect">
            <a:avLst/>
          </a:prstGeom>
          <a:noFill/>
          <a:ln>
            <a:noFill/>
          </a:ln>
        </p:spPr>
      </p:pic>
      <p:pic>
        <p:nvPicPr>
          <p:cNvPr id="140" name="Google Shape;140;g2ed241121fb_0_207"/>
          <p:cNvPicPr preferRelativeResize="0"/>
          <p:nvPr/>
        </p:nvPicPr>
        <p:blipFill>
          <a:blip r:embed="rId5">
            <a:alphaModFix/>
          </a:blip>
          <a:stretch>
            <a:fillRect/>
          </a:stretch>
        </p:blipFill>
        <p:spPr>
          <a:xfrm>
            <a:off x="7063433" y="3133500"/>
            <a:ext cx="1625600" cy="1625600"/>
          </a:xfrm>
          <a:prstGeom prst="rect">
            <a:avLst/>
          </a:prstGeom>
          <a:noFill/>
          <a:ln>
            <a:noFill/>
          </a:ln>
        </p:spPr>
      </p:pic>
      <p:pic>
        <p:nvPicPr>
          <p:cNvPr id="141" name="Google Shape;141;g2ed241121fb_0_207"/>
          <p:cNvPicPr preferRelativeResize="0"/>
          <p:nvPr/>
        </p:nvPicPr>
        <p:blipFill>
          <a:blip r:embed="rId6">
            <a:alphaModFix/>
          </a:blip>
          <a:stretch>
            <a:fillRect/>
          </a:stretch>
        </p:blipFill>
        <p:spPr>
          <a:xfrm>
            <a:off x="4093734" y="2998868"/>
            <a:ext cx="1819033" cy="1819033"/>
          </a:xfrm>
          <a:prstGeom prst="rect">
            <a:avLst/>
          </a:prstGeom>
          <a:noFill/>
          <a:ln>
            <a:noFill/>
          </a:ln>
        </p:spPr>
      </p:pic>
      <p:pic>
        <p:nvPicPr>
          <p:cNvPr id="142" name="Google Shape;142;g2ed241121fb_0_207"/>
          <p:cNvPicPr preferRelativeResize="0"/>
          <p:nvPr/>
        </p:nvPicPr>
        <p:blipFill>
          <a:blip r:embed="rId7">
            <a:alphaModFix/>
          </a:blip>
          <a:stretch>
            <a:fillRect/>
          </a:stretch>
        </p:blipFill>
        <p:spPr>
          <a:xfrm>
            <a:off x="9696000" y="3133500"/>
            <a:ext cx="1625600" cy="162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ec93df8546_0_37"/>
          <p:cNvSpPr/>
          <p:nvPr/>
        </p:nvSpPr>
        <p:spPr>
          <a:xfrm>
            <a:off x="596500" y="2619933"/>
            <a:ext cx="3544400" cy="3415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pic>
        <p:nvPicPr>
          <p:cNvPr id="148" name="Google Shape;148;g2ec93df8546_0_37"/>
          <p:cNvPicPr preferRelativeResize="0"/>
          <p:nvPr/>
        </p:nvPicPr>
        <p:blipFill>
          <a:blip r:embed="rId3">
            <a:alphaModFix/>
          </a:blip>
          <a:stretch>
            <a:fillRect/>
          </a:stretch>
        </p:blipFill>
        <p:spPr>
          <a:xfrm>
            <a:off x="7920267" y="6277850"/>
            <a:ext cx="3495301" cy="619233"/>
          </a:xfrm>
          <a:prstGeom prst="rect">
            <a:avLst/>
          </a:prstGeom>
          <a:noFill/>
          <a:ln>
            <a:noFill/>
          </a:ln>
        </p:spPr>
      </p:pic>
      <p:pic>
        <p:nvPicPr>
          <p:cNvPr id="149" name="Google Shape;149;g2ec93df8546_0_37"/>
          <p:cNvPicPr preferRelativeResize="0"/>
          <p:nvPr/>
        </p:nvPicPr>
        <p:blipFill>
          <a:blip r:embed="rId4">
            <a:alphaModFix/>
          </a:blip>
          <a:stretch>
            <a:fillRect/>
          </a:stretch>
        </p:blipFill>
        <p:spPr>
          <a:xfrm>
            <a:off x="11415556" y="6081321"/>
            <a:ext cx="776433" cy="776467"/>
          </a:xfrm>
          <a:prstGeom prst="rect">
            <a:avLst/>
          </a:prstGeom>
          <a:noFill/>
          <a:ln>
            <a:noFill/>
          </a:ln>
        </p:spPr>
      </p:pic>
      <p:sp>
        <p:nvSpPr>
          <p:cNvPr id="150" name="Google Shape;150;g2ec93df8546_0_37"/>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151" name="Google Shape;151;g2ec93df8546_0_37"/>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152" name="Google Shape;152;g2ec93df8546_0_37"/>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153" name="Google Shape;153;g2ec93df8546_0_37"/>
          <p:cNvSpPr txBox="1">
            <a:spLocks noGrp="1"/>
          </p:cNvSpPr>
          <p:nvPr>
            <p:ph type="sldNum" idx="12"/>
          </p:nvPr>
        </p:nvSpPr>
        <p:spPr>
          <a:xfrm>
            <a:off x="609603" y="6325033"/>
            <a:ext cx="11582400" cy="524800"/>
          </a:xfrm>
          <a:prstGeom prst="rect">
            <a:avLst/>
          </a:prstGeom>
        </p:spPr>
        <p:txBody>
          <a:bodyPr spcFirstLastPara="1" vert="horz" wrap="square" lIns="121900" tIns="121900" rIns="121900" bIns="121900" rtlCol="0" anchor="ctr" anchorCtr="0">
            <a:noAutofit/>
          </a:bodyPr>
          <a:lstStyle/>
          <a:p>
            <a:pPr algn="ctr">
              <a:lnSpc>
                <a:spcPct val="90000"/>
              </a:lnSpc>
              <a:buSzPts val="1800"/>
            </a:pPr>
            <a:fld id="{00000000-1234-1234-1234-123412341234}" type="slidenum">
              <a:rPr lang="en" sz="1867">
                <a:solidFill>
                  <a:schemeClr val="dk1"/>
                </a:solidFill>
                <a:latin typeface="Calibri"/>
                <a:ea typeface="Calibri"/>
                <a:cs typeface="Calibri"/>
                <a:sym typeface="Calibri"/>
              </a:rPr>
              <a:pPr algn="ctr">
                <a:lnSpc>
                  <a:spcPct val="90000"/>
                </a:lnSpc>
                <a:buSzPts val="1800"/>
              </a:pPr>
              <a:t>5</a:t>
            </a:fld>
            <a:endParaRPr sz="1867"/>
          </a:p>
        </p:txBody>
      </p:sp>
      <p:sp>
        <p:nvSpPr>
          <p:cNvPr id="154" name="Google Shape;154;g2ec93df8546_0_37"/>
          <p:cNvSpPr txBox="1">
            <a:spLocks noGrp="1"/>
          </p:cNvSpPr>
          <p:nvPr>
            <p:ph type="title"/>
          </p:nvPr>
        </p:nvSpPr>
        <p:spPr>
          <a:xfrm>
            <a:off x="721233" y="274633"/>
            <a:ext cx="6689600" cy="1143200"/>
          </a:xfrm>
          <a:prstGeom prst="rect">
            <a:avLst/>
          </a:prstGeom>
        </p:spPr>
        <p:txBody>
          <a:bodyPr spcFirstLastPara="1" vert="horz" wrap="square" lIns="121900" tIns="121900" rIns="121900" bIns="121900" rtlCol="0" anchor="ctr" anchorCtr="0">
            <a:normAutofit/>
          </a:bodyPr>
          <a:lstStyle/>
          <a:p>
            <a:pPr algn="l"/>
            <a:r>
              <a:rPr lang="en"/>
              <a:t>India Overview</a:t>
            </a:r>
            <a:endParaRPr/>
          </a:p>
        </p:txBody>
      </p:sp>
      <p:pic>
        <p:nvPicPr>
          <p:cNvPr id="155" name="Google Shape;155;g2ec93df8546_0_37"/>
          <p:cNvPicPr preferRelativeResize="0"/>
          <p:nvPr/>
        </p:nvPicPr>
        <p:blipFill>
          <a:blip r:embed="rId4">
            <a:alphaModFix/>
          </a:blip>
          <a:stretch>
            <a:fillRect/>
          </a:stretch>
        </p:blipFill>
        <p:spPr>
          <a:xfrm>
            <a:off x="11415556" y="6081321"/>
            <a:ext cx="776433" cy="776467"/>
          </a:xfrm>
          <a:prstGeom prst="rect">
            <a:avLst/>
          </a:prstGeom>
          <a:noFill/>
          <a:ln>
            <a:noFill/>
          </a:ln>
        </p:spPr>
      </p:pic>
      <p:grpSp>
        <p:nvGrpSpPr>
          <p:cNvPr id="156" name="Google Shape;156;g2ec93df8546_0_37"/>
          <p:cNvGrpSpPr/>
          <p:nvPr/>
        </p:nvGrpSpPr>
        <p:grpSpPr>
          <a:xfrm>
            <a:off x="609600" y="1586500"/>
            <a:ext cx="3188800" cy="4643784"/>
            <a:chOff x="334975" y="1189988"/>
            <a:chExt cx="2391600" cy="3482838"/>
          </a:xfrm>
        </p:grpSpPr>
        <p:sp>
          <p:nvSpPr>
            <p:cNvPr id="157" name="Google Shape;157;g2ec93df8546_0_37"/>
            <p:cNvSpPr/>
            <p:nvPr/>
          </p:nvSpPr>
          <p:spPr>
            <a:xfrm>
              <a:off x="334975" y="1189988"/>
              <a:ext cx="2391600" cy="669000"/>
            </a:xfrm>
            <a:prstGeom prst="homePlate">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2933" b="1">
                  <a:solidFill>
                    <a:srgbClr val="FFFFFF"/>
                  </a:solidFill>
                  <a:latin typeface="Roboto"/>
                  <a:ea typeface="Roboto"/>
                  <a:cs typeface="Roboto"/>
                  <a:sym typeface="Roboto"/>
                </a:rPr>
                <a:t>India Overview</a:t>
              </a:r>
              <a:r>
                <a:rPr lang="en" sz="2400">
                  <a:solidFill>
                    <a:srgbClr val="FFFFFF"/>
                  </a:solidFill>
                  <a:latin typeface="Roboto"/>
                  <a:ea typeface="Roboto"/>
                  <a:cs typeface="Roboto"/>
                  <a:sym typeface="Roboto"/>
                </a:rPr>
                <a:t> </a:t>
              </a:r>
              <a:endParaRPr sz="2400">
                <a:solidFill>
                  <a:srgbClr val="FFFFFF"/>
                </a:solidFill>
                <a:latin typeface="Roboto"/>
                <a:ea typeface="Roboto"/>
                <a:cs typeface="Roboto"/>
                <a:sym typeface="Roboto"/>
              </a:endParaRPr>
            </a:p>
          </p:txBody>
        </p:sp>
        <p:sp>
          <p:nvSpPr>
            <p:cNvPr id="158" name="Google Shape;158;g2ec93df8546_0_37"/>
            <p:cNvSpPr txBox="1"/>
            <p:nvPr/>
          </p:nvSpPr>
          <p:spPr>
            <a:xfrm>
              <a:off x="410850" y="2057125"/>
              <a:ext cx="1905000" cy="2615700"/>
            </a:xfrm>
            <a:prstGeom prst="rect">
              <a:avLst/>
            </a:prstGeom>
            <a:noFill/>
            <a:ln>
              <a:noFill/>
            </a:ln>
          </p:spPr>
          <p:txBody>
            <a:bodyPr spcFirstLastPara="1" wrap="square" lIns="121900" tIns="121900" rIns="121900" bIns="121900" anchor="t" anchorCtr="0">
              <a:noAutofit/>
            </a:bodyPr>
            <a:lstStyle/>
            <a:p>
              <a:pPr marL="609585" indent="-406390">
                <a:lnSpc>
                  <a:spcPct val="115000"/>
                </a:lnSpc>
                <a:buSzPts val="1200"/>
                <a:buFont typeface="Roboto"/>
                <a:buChar char="-"/>
              </a:pPr>
              <a:endParaRPr sz="1600">
                <a:latin typeface="Roboto"/>
                <a:ea typeface="Roboto"/>
                <a:cs typeface="Roboto"/>
                <a:sym typeface="Roboto"/>
              </a:endParaRPr>
            </a:p>
          </p:txBody>
        </p:sp>
      </p:grpSp>
      <p:grpSp>
        <p:nvGrpSpPr>
          <p:cNvPr id="159" name="Google Shape;159;g2ec93df8546_0_37"/>
          <p:cNvGrpSpPr/>
          <p:nvPr/>
        </p:nvGrpSpPr>
        <p:grpSpPr>
          <a:xfrm>
            <a:off x="3143500" y="1586367"/>
            <a:ext cx="3388400" cy="4644067"/>
            <a:chOff x="2263425" y="1189775"/>
            <a:chExt cx="2541300" cy="3483050"/>
          </a:xfrm>
        </p:grpSpPr>
        <p:sp>
          <p:nvSpPr>
            <p:cNvPr id="160" name="Google Shape;160;g2ec93df8546_0_37"/>
            <p:cNvSpPr/>
            <p:nvPr/>
          </p:nvSpPr>
          <p:spPr>
            <a:xfrm>
              <a:off x="2263425" y="1189775"/>
              <a:ext cx="2541300" cy="669000"/>
            </a:xfrm>
            <a:prstGeom prst="chevron">
              <a:avLst>
                <a:gd name="adj" fmla="val 50000"/>
              </a:avLst>
            </a:prstGeom>
            <a:solidFill>
              <a:srgbClr val="0B5394"/>
            </a:solid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Our Approach</a:t>
              </a:r>
              <a:endParaRPr sz="2400">
                <a:solidFill>
                  <a:srgbClr val="FFFFFF"/>
                </a:solidFill>
                <a:latin typeface="Roboto"/>
                <a:ea typeface="Roboto"/>
                <a:cs typeface="Roboto"/>
                <a:sym typeface="Roboto"/>
              </a:endParaRPr>
            </a:p>
          </p:txBody>
        </p:sp>
        <p:sp>
          <p:nvSpPr>
            <p:cNvPr id="161" name="Google Shape;161;g2ec93df8546_0_37"/>
            <p:cNvSpPr txBox="1"/>
            <p:nvPr/>
          </p:nvSpPr>
          <p:spPr>
            <a:xfrm>
              <a:off x="2512202"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grpSp>
        <p:nvGrpSpPr>
          <p:cNvPr id="162" name="Google Shape;162;g2ec93df8546_0_37"/>
          <p:cNvGrpSpPr/>
          <p:nvPr/>
        </p:nvGrpSpPr>
        <p:grpSpPr>
          <a:xfrm>
            <a:off x="5912781" y="1586367"/>
            <a:ext cx="3388400" cy="4644067"/>
            <a:chOff x="4329974" y="1189775"/>
            <a:chExt cx="2541300" cy="3483050"/>
          </a:xfrm>
        </p:grpSpPr>
        <p:sp>
          <p:nvSpPr>
            <p:cNvPr id="163" name="Google Shape;163;g2ec93df8546_0_37"/>
            <p:cNvSpPr/>
            <p:nvPr/>
          </p:nvSpPr>
          <p:spPr>
            <a:xfrm>
              <a:off x="4329974" y="1189775"/>
              <a:ext cx="2541300" cy="669000"/>
            </a:xfrm>
            <a:prstGeom prst="chevron">
              <a:avLst>
                <a:gd name="adj" fmla="val 50000"/>
              </a:avLst>
            </a:prstGeom>
            <a:solidFill>
              <a:srgbClr val="3D85C6"/>
            </a:solid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Regression And Time Series Analysis</a:t>
              </a:r>
              <a:endParaRPr sz="2400">
                <a:solidFill>
                  <a:srgbClr val="FFFFFF"/>
                </a:solidFill>
                <a:latin typeface="Roboto"/>
                <a:ea typeface="Roboto"/>
                <a:cs typeface="Roboto"/>
                <a:sym typeface="Roboto"/>
              </a:endParaRPr>
            </a:p>
          </p:txBody>
        </p:sp>
        <p:sp>
          <p:nvSpPr>
            <p:cNvPr id="164" name="Google Shape;164;g2ec93df8546_0_37"/>
            <p:cNvSpPr txBox="1"/>
            <p:nvPr/>
          </p:nvSpPr>
          <p:spPr>
            <a:xfrm>
              <a:off x="4613553"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grpSp>
        <p:nvGrpSpPr>
          <p:cNvPr id="165" name="Google Shape;165;g2ec93df8546_0_37"/>
          <p:cNvGrpSpPr/>
          <p:nvPr/>
        </p:nvGrpSpPr>
        <p:grpSpPr>
          <a:xfrm>
            <a:off x="8814585" y="1586500"/>
            <a:ext cx="3388400" cy="4643933"/>
            <a:chOff x="6610939" y="1189875"/>
            <a:chExt cx="2541300" cy="3482950"/>
          </a:xfrm>
        </p:grpSpPr>
        <p:sp>
          <p:nvSpPr>
            <p:cNvPr id="166" name="Google Shape;166;g2ec93df8546_0_37"/>
            <p:cNvSpPr/>
            <p:nvPr/>
          </p:nvSpPr>
          <p:spPr>
            <a:xfrm>
              <a:off x="6610939" y="1189875"/>
              <a:ext cx="2541300" cy="669000"/>
            </a:xfrm>
            <a:prstGeom prst="chevron">
              <a:avLst>
                <a:gd name="adj" fmla="val 50000"/>
              </a:avLst>
            </a:prstGeom>
            <a:solidFill>
              <a:srgbClr val="6FA8DC"/>
            </a:solidFill>
            <a:ln>
              <a:noFill/>
            </a:ln>
          </p:spPr>
          <p:txBody>
            <a:bodyPr spcFirstLastPara="1" wrap="square" lIns="121900" tIns="121900" rIns="121900" bIns="121900" anchor="ctr" anchorCtr="0">
              <a:noAutofit/>
            </a:bodyPr>
            <a:lstStyle/>
            <a:p>
              <a:r>
                <a:rPr lang="en" sz="2400">
                  <a:solidFill>
                    <a:srgbClr val="FFFFFF"/>
                  </a:solidFill>
                  <a:latin typeface="Roboto"/>
                  <a:ea typeface="Roboto"/>
                  <a:cs typeface="Roboto"/>
                  <a:sym typeface="Roboto"/>
                </a:rPr>
                <a:t>Microsoft Surface Repricing Strategy</a:t>
              </a:r>
              <a:endParaRPr sz="2400">
                <a:solidFill>
                  <a:srgbClr val="FFFFFF"/>
                </a:solidFill>
                <a:latin typeface="Roboto"/>
                <a:ea typeface="Roboto"/>
                <a:cs typeface="Roboto"/>
                <a:sym typeface="Roboto"/>
              </a:endParaRPr>
            </a:p>
          </p:txBody>
        </p:sp>
        <p:sp>
          <p:nvSpPr>
            <p:cNvPr id="167" name="Google Shape;167;g2ec93df8546_0_37"/>
            <p:cNvSpPr txBox="1"/>
            <p:nvPr/>
          </p:nvSpPr>
          <p:spPr>
            <a:xfrm>
              <a:off x="6714905"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pic>
        <p:nvPicPr>
          <p:cNvPr id="168" name="Google Shape;168;g2ec93df8546_0_37" title="File:875057 map 512x512.png - Wikimedia Commons"/>
          <p:cNvPicPr preferRelativeResize="0"/>
          <p:nvPr/>
        </p:nvPicPr>
        <p:blipFill>
          <a:blip r:embed="rId5">
            <a:alphaModFix/>
          </a:blip>
          <a:stretch>
            <a:fillRect/>
          </a:stretch>
        </p:blipFill>
        <p:spPr>
          <a:xfrm>
            <a:off x="933200" y="2786400"/>
            <a:ext cx="3294933" cy="3294933"/>
          </a:xfrm>
          <a:prstGeom prst="rect">
            <a:avLst/>
          </a:prstGeom>
          <a:noFill/>
          <a:ln>
            <a:noFill/>
          </a:ln>
        </p:spPr>
      </p:pic>
      <p:pic>
        <p:nvPicPr>
          <p:cNvPr id="169" name="Google Shape;169;g2ec93df8546_0_37"/>
          <p:cNvPicPr preferRelativeResize="0"/>
          <p:nvPr/>
        </p:nvPicPr>
        <p:blipFill>
          <a:blip r:embed="rId6">
            <a:alphaModFix/>
          </a:blip>
          <a:stretch>
            <a:fillRect/>
          </a:stretch>
        </p:blipFill>
        <p:spPr>
          <a:xfrm>
            <a:off x="7349133" y="3686367"/>
            <a:ext cx="921200" cy="921200"/>
          </a:xfrm>
          <a:prstGeom prst="rect">
            <a:avLst/>
          </a:prstGeom>
          <a:noFill/>
          <a:ln>
            <a:noFill/>
          </a:ln>
        </p:spPr>
      </p:pic>
      <p:pic>
        <p:nvPicPr>
          <p:cNvPr id="170" name="Google Shape;170;g2ec93df8546_0_37"/>
          <p:cNvPicPr preferRelativeResize="0"/>
          <p:nvPr/>
        </p:nvPicPr>
        <p:blipFill>
          <a:blip r:embed="rId7">
            <a:alphaModFix/>
          </a:blip>
          <a:stretch>
            <a:fillRect/>
          </a:stretch>
        </p:blipFill>
        <p:spPr>
          <a:xfrm>
            <a:off x="4283967" y="3686367"/>
            <a:ext cx="1143200" cy="1143200"/>
          </a:xfrm>
          <a:prstGeom prst="rect">
            <a:avLst/>
          </a:prstGeom>
          <a:noFill/>
          <a:ln>
            <a:noFill/>
          </a:ln>
        </p:spPr>
      </p:pic>
      <p:pic>
        <p:nvPicPr>
          <p:cNvPr id="171" name="Google Shape;171;g2ec93df8546_0_37"/>
          <p:cNvPicPr preferRelativeResize="0"/>
          <p:nvPr/>
        </p:nvPicPr>
        <p:blipFill>
          <a:blip r:embed="rId8">
            <a:alphaModFix/>
          </a:blip>
          <a:stretch>
            <a:fillRect/>
          </a:stretch>
        </p:blipFill>
        <p:spPr>
          <a:xfrm>
            <a:off x="9786767" y="3686367"/>
            <a:ext cx="921200" cy="92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ed40c17015_5_10"/>
          <p:cNvSpPr txBox="1">
            <a:spLocks noGrp="1"/>
          </p:cNvSpPr>
          <p:nvPr>
            <p:ph type="title"/>
          </p:nvPr>
        </p:nvSpPr>
        <p:spPr>
          <a:xfrm>
            <a:off x="1875735" y="78800"/>
            <a:ext cx="8342000" cy="1057200"/>
          </a:xfrm>
          <a:prstGeom prst="rect">
            <a:avLst/>
          </a:prstGeom>
        </p:spPr>
        <p:txBody>
          <a:bodyPr spcFirstLastPara="1" vert="horz" wrap="square" lIns="121867" tIns="60933" rIns="121867" bIns="60933" rtlCol="0" anchor="ctr" anchorCtr="0">
            <a:normAutofit/>
          </a:bodyPr>
          <a:lstStyle/>
          <a:p>
            <a:pPr algn="ctr">
              <a:lnSpc>
                <a:spcPct val="100000"/>
              </a:lnSpc>
              <a:spcBef>
                <a:spcPts val="0"/>
              </a:spcBef>
            </a:pPr>
            <a:r>
              <a:rPr lang="en"/>
              <a:t>India PEST Backdrop</a:t>
            </a:r>
            <a:endParaRPr/>
          </a:p>
        </p:txBody>
      </p:sp>
      <p:sp>
        <p:nvSpPr>
          <p:cNvPr id="177" name="Google Shape;177;g2ed40c17015_5_10"/>
          <p:cNvSpPr/>
          <p:nvPr/>
        </p:nvSpPr>
        <p:spPr>
          <a:xfrm>
            <a:off x="0" y="0"/>
            <a:ext cx="609600" cy="4953200"/>
          </a:xfrm>
          <a:prstGeom prst="rect">
            <a:avLst/>
          </a:prstGeom>
          <a:solidFill>
            <a:srgbClr val="34495E"/>
          </a:solidFill>
          <a:ln w="9525" cap="flat" cmpd="sng">
            <a:solidFill>
              <a:srgbClr val="34495E"/>
            </a:solidFill>
            <a:prstDash val="solid"/>
            <a:round/>
            <a:headEnd type="none" w="sm" len="sm"/>
            <a:tailEnd type="none" w="sm" len="sm"/>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178" name="Google Shape;178;g2ed40c17015_5_10"/>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179" name="Google Shape;179;g2ed40c17015_5_10"/>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180" name="Google Shape;180;g2ed40c17015_5_10"/>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grpSp>
        <p:nvGrpSpPr>
          <p:cNvPr id="181" name="Google Shape;181;g2ed40c17015_5_10"/>
          <p:cNvGrpSpPr/>
          <p:nvPr/>
        </p:nvGrpSpPr>
        <p:grpSpPr>
          <a:xfrm>
            <a:off x="8659197" y="954901"/>
            <a:ext cx="2493649" cy="4948207"/>
            <a:chOff x="1118231" y="283725"/>
            <a:chExt cx="2090819" cy="4076400"/>
          </a:xfrm>
        </p:grpSpPr>
        <p:sp>
          <p:nvSpPr>
            <p:cNvPr id="182" name="Google Shape;182;g2ed40c17015_5_10"/>
            <p:cNvSpPr/>
            <p:nvPr/>
          </p:nvSpPr>
          <p:spPr>
            <a:xfrm>
              <a:off x="1178650" y="283725"/>
              <a:ext cx="2030400" cy="40764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183" name="Google Shape;183;g2ed40c17015_5_10"/>
            <p:cNvSpPr/>
            <p:nvPr/>
          </p:nvSpPr>
          <p:spPr>
            <a:xfrm>
              <a:off x="1118231" y="341749"/>
              <a:ext cx="2030400" cy="2490600"/>
            </a:xfrm>
            <a:prstGeom prst="rect">
              <a:avLst/>
            </a:prstGeom>
            <a:solidFill>
              <a:schemeClr val="lt2"/>
            </a:solidFill>
            <a:ln w="19050" cap="flat" cmpd="sng">
              <a:solidFill>
                <a:srgbClr val="41414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4" name="Google Shape;184;g2ed40c17015_5_10"/>
            <p:cNvSpPr/>
            <p:nvPr/>
          </p:nvSpPr>
          <p:spPr>
            <a:xfrm>
              <a:off x="1233923" y="1225061"/>
              <a:ext cx="1815000" cy="608100"/>
            </a:xfrm>
            <a:prstGeom prst="rect">
              <a:avLst/>
            </a:prstGeom>
            <a:noFill/>
            <a:ln>
              <a:noFill/>
            </a:ln>
          </p:spPr>
          <p:txBody>
            <a:bodyPr spcFirstLastPara="1" wrap="square" lIns="121900" tIns="121900" rIns="121900" bIns="121900" anchor="t" anchorCtr="0">
              <a:noAutofit/>
            </a:bodyPr>
            <a:lstStyle/>
            <a:p>
              <a:r>
                <a:rPr lang="en" sz="1600">
                  <a:solidFill>
                    <a:srgbClr val="073763"/>
                  </a:solidFill>
                  <a:latin typeface="Roboto Medium"/>
                  <a:ea typeface="Roboto Medium"/>
                  <a:cs typeface="Roboto Medium"/>
                  <a:sym typeface="Roboto Medium"/>
                </a:rPr>
                <a:t>Million internet users last year</a:t>
              </a:r>
              <a:endParaRPr sz="1600">
                <a:solidFill>
                  <a:srgbClr val="073763"/>
                </a:solidFill>
                <a:latin typeface="Roboto Medium"/>
                <a:ea typeface="Roboto Medium"/>
                <a:cs typeface="Roboto Medium"/>
                <a:sym typeface="Roboto Medium"/>
              </a:endParaRPr>
            </a:p>
          </p:txBody>
        </p:sp>
        <p:sp>
          <p:nvSpPr>
            <p:cNvPr id="185" name="Google Shape;185;g2ed40c17015_5_10"/>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a:lnSpc>
                  <a:spcPct val="115000"/>
                </a:lnSpc>
              </a:pPr>
              <a:r>
                <a:rPr lang="en" sz="1067">
                  <a:solidFill>
                    <a:srgbClr val="073763"/>
                  </a:solidFill>
                  <a:latin typeface="Roboto"/>
                  <a:ea typeface="Roboto"/>
                  <a:cs typeface="Roboto"/>
                  <a:sym typeface="Roboto"/>
                </a:rPr>
                <a:t>The younger demographic presents a significant workforce and consumer base. </a:t>
              </a:r>
              <a:endParaRPr sz="1067">
                <a:solidFill>
                  <a:srgbClr val="073763"/>
                </a:solidFill>
                <a:latin typeface="Roboto"/>
                <a:ea typeface="Roboto"/>
                <a:cs typeface="Roboto"/>
                <a:sym typeface="Roboto"/>
              </a:endParaRPr>
            </a:p>
          </p:txBody>
        </p:sp>
        <p:sp>
          <p:nvSpPr>
            <p:cNvPr id="186" name="Google Shape;186;g2ed40c17015_5_10"/>
            <p:cNvSpPr/>
            <p:nvPr/>
          </p:nvSpPr>
          <p:spPr>
            <a:xfrm>
              <a:off x="1233850" y="470600"/>
              <a:ext cx="1815000" cy="675000"/>
            </a:xfrm>
            <a:prstGeom prst="rect">
              <a:avLst/>
            </a:prstGeom>
            <a:noFill/>
            <a:ln>
              <a:noFill/>
            </a:ln>
          </p:spPr>
          <p:txBody>
            <a:bodyPr spcFirstLastPara="1" wrap="square" lIns="121900" tIns="121900" rIns="121900" bIns="121900" anchor="t" anchorCtr="0">
              <a:noAutofit/>
            </a:bodyPr>
            <a:lstStyle/>
            <a:p>
              <a:r>
                <a:rPr lang="en" sz="5333" b="1">
                  <a:solidFill>
                    <a:srgbClr val="073763"/>
                  </a:solidFill>
                  <a:latin typeface="Roboto"/>
                  <a:ea typeface="Roboto"/>
                  <a:cs typeface="Roboto"/>
                  <a:sym typeface="Roboto"/>
                </a:rPr>
                <a:t>850</a:t>
              </a:r>
              <a:endParaRPr sz="5333">
                <a:solidFill>
                  <a:srgbClr val="073763"/>
                </a:solidFill>
                <a:latin typeface="Roboto Thin"/>
                <a:ea typeface="Roboto Thin"/>
                <a:cs typeface="Roboto Thin"/>
                <a:sym typeface="Roboto Thin"/>
              </a:endParaRPr>
            </a:p>
          </p:txBody>
        </p:sp>
      </p:grpSp>
      <p:sp>
        <p:nvSpPr>
          <p:cNvPr id="187" name="Google Shape;187;g2ed40c17015_5_10"/>
          <p:cNvSpPr txBox="1">
            <a:spLocks noGrp="1"/>
          </p:cNvSpPr>
          <p:nvPr>
            <p:ph type="sldNum" idx="12"/>
          </p:nvPr>
        </p:nvSpPr>
        <p:spPr>
          <a:xfrm>
            <a:off x="609609" y="6404867"/>
            <a:ext cx="11582400" cy="365200"/>
          </a:xfrm>
          <a:prstGeom prst="rect">
            <a:avLst/>
          </a:prstGeom>
        </p:spPr>
        <p:txBody>
          <a:bodyPr spcFirstLastPara="1" vert="horz" wrap="square" lIns="121867" tIns="60933" rIns="121867" bIns="60933" rtlCol="0" anchor="t" anchorCtr="0">
            <a:normAutofit/>
          </a:bodyPr>
          <a:lstStyle/>
          <a:p>
            <a:pPr algn="ctr">
              <a:buClr>
                <a:srgbClr val="000000"/>
              </a:buClr>
              <a:buSzPct val="100000"/>
            </a:pPr>
            <a:fld id="{00000000-1234-1234-1234-123412341234}" type="slidenum">
              <a:rPr lang="en"/>
              <a:pPr algn="ctr">
                <a:buClr>
                  <a:srgbClr val="000000"/>
                </a:buClr>
                <a:buSzPct val="100000"/>
              </a:pPr>
              <a:t>6</a:t>
            </a:fld>
            <a:endParaRPr/>
          </a:p>
        </p:txBody>
      </p:sp>
      <p:grpSp>
        <p:nvGrpSpPr>
          <p:cNvPr id="188" name="Google Shape;188;g2ed40c17015_5_10"/>
          <p:cNvGrpSpPr/>
          <p:nvPr/>
        </p:nvGrpSpPr>
        <p:grpSpPr>
          <a:xfrm>
            <a:off x="6119197" y="954901"/>
            <a:ext cx="2493649" cy="4948207"/>
            <a:chOff x="1118231" y="283725"/>
            <a:chExt cx="2090819" cy="4076400"/>
          </a:xfrm>
        </p:grpSpPr>
        <p:sp>
          <p:nvSpPr>
            <p:cNvPr id="189" name="Google Shape;189;g2ed40c17015_5_10"/>
            <p:cNvSpPr/>
            <p:nvPr/>
          </p:nvSpPr>
          <p:spPr>
            <a:xfrm>
              <a:off x="1178650" y="283725"/>
              <a:ext cx="2030400" cy="40764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190" name="Google Shape;190;g2ed40c17015_5_10"/>
            <p:cNvSpPr/>
            <p:nvPr/>
          </p:nvSpPr>
          <p:spPr>
            <a:xfrm>
              <a:off x="1118231" y="341749"/>
              <a:ext cx="2030400" cy="2490600"/>
            </a:xfrm>
            <a:prstGeom prst="rect">
              <a:avLst/>
            </a:prstGeom>
            <a:solidFill>
              <a:schemeClr val="lt2"/>
            </a:solidFill>
            <a:ln w="19050" cap="flat" cmpd="sng">
              <a:solidFill>
                <a:srgbClr val="41414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1" name="Google Shape;191;g2ed40c17015_5_10"/>
            <p:cNvSpPr/>
            <p:nvPr/>
          </p:nvSpPr>
          <p:spPr>
            <a:xfrm>
              <a:off x="1233923" y="1225061"/>
              <a:ext cx="1815000" cy="608100"/>
            </a:xfrm>
            <a:prstGeom prst="rect">
              <a:avLst/>
            </a:prstGeom>
            <a:noFill/>
            <a:ln>
              <a:noFill/>
            </a:ln>
          </p:spPr>
          <p:txBody>
            <a:bodyPr spcFirstLastPara="1" wrap="square" lIns="121900" tIns="121900" rIns="121900" bIns="121900" anchor="t" anchorCtr="0">
              <a:noAutofit/>
            </a:bodyPr>
            <a:lstStyle/>
            <a:p>
              <a:r>
                <a:rPr lang="en" sz="1600">
                  <a:solidFill>
                    <a:srgbClr val="073763"/>
                  </a:solidFill>
                  <a:latin typeface="Roboto Medium"/>
                  <a:ea typeface="Roboto Medium"/>
                  <a:cs typeface="Roboto Medium"/>
                  <a:sym typeface="Roboto Medium"/>
                </a:rPr>
                <a:t>Median age across India</a:t>
              </a:r>
              <a:endParaRPr sz="1600">
                <a:solidFill>
                  <a:srgbClr val="073763"/>
                </a:solidFill>
                <a:latin typeface="Roboto Medium"/>
                <a:ea typeface="Roboto Medium"/>
                <a:cs typeface="Roboto Medium"/>
                <a:sym typeface="Roboto Medium"/>
              </a:endParaRPr>
            </a:p>
          </p:txBody>
        </p:sp>
        <p:sp>
          <p:nvSpPr>
            <p:cNvPr id="192" name="Google Shape;192;g2ed40c17015_5_10"/>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a:lnSpc>
                  <a:spcPct val="115000"/>
                </a:lnSpc>
              </a:pPr>
              <a:r>
                <a:rPr lang="en" sz="1067">
                  <a:solidFill>
                    <a:srgbClr val="073763"/>
                  </a:solidFill>
                  <a:latin typeface="Roboto"/>
                  <a:ea typeface="Roboto"/>
                  <a:cs typeface="Roboto"/>
                  <a:sym typeface="Roboto"/>
                </a:rPr>
                <a:t>The younger demographic presents a significant workforce and consumer base.</a:t>
              </a:r>
              <a:endParaRPr sz="1067">
                <a:solidFill>
                  <a:srgbClr val="073763"/>
                </a:solidFill>
                <a:latin typeface="Roboto"/>
                <a:ea typeface="Roboto"/>
                <a:cs typeface="Roboto"/>
                <a:sym typeface="Roboto"/>
              </a:endParaRPr>
            </a:p>
          </p:txBody>
        </p:sp>
        <p:sp>
          <p:nvSpPr>
            <p:cNvPr id="193" name="Google Shape;193;g2ed40c17015_5_10"/>
            <p:cNvSpPr/>
            <p:nvPr/>
          </p:nvSpPr>
          <p:spPr>
            <a:xfrm>
              <a:off x="1233850" y="470600"/>
              <a:ext cx="1815000" cy="675000"/>
            </a:xfrm>
            <a:prstGeom prst="rect">
              <a:avLst/>
            </a:prstGeom>
            <a:noFill/>
            <a:ln>
              <a:noFill/>
            </a:ln>
          </p:spPr>
          <p:txBody>
            <a:bodyPr spcFirstLastPara="1" wrap="square" lIns="121900" tIns="121900" rIns="121900" bIns="121900" anchor="t" anchorCtr="0">
              <a:noAutofit/>
            </a:bodyPr>
            <a:lstStyle/>
            <a:p>
              <a:r>
                <a:rPr lang="en" sz="5333" b="1">
                  <a:solidFill>
                    <a:srgbClr val="073763"/>
                  </a:solidFill>
                  <a:latin typeface="Roboto"/>
                  <a:ea typeface="Roboto"/>
                  <a:cs typeface="Roboto"/>
                  <a:sym typeface="Roboto"/>
                </a:rPr>
                <a:t>28.4</a:t>
              </a:r>
              <a:endParaRPr sz="5333">
                <a:solidFill>
                  <a:srgbClr val="073763"/>
                </a:solidFill>
                <a:latin typeface="Roboto Thin"/>
                <a:ea typeface="Roboto Thin"/>
                <a:cs typeface="Roboto Thin"/>
                <a:sym typeface="Roboto Thin"/>
              </a:endParaRPr>
            </a:p>
          </p:txBody>
        </p:sp>
      </p:grpSp>
      <p:grpSp>
        <p:nvGrpSpPr>
          <p:cNvPr id="194" name="Google Shape;194;g2ed40c17015_5_10"/>
          <p:cNvGrpSpPr/>
          <p:nvPr/>
        </p:nvGrpSpPr>
        <p:grpSpPr>
          <a:xfrm>
            <a:off x="3579182" y="954901"/>
            <a:ext cx="2493649" cy="4948207"/>
            <a:chOff x="1118231" y="283725"/>
            <a:chExt cx="2090819" cy="4076400"/>
          </a:xfrm>
        </p:grpSpPr>
        <p:sp>
          <p:nvSpPr>
            <p:cNvPr id="195" name="Google Shape;195;g2ed40c17015_5_10"/>
            <p:cNvSpPr/>
            <p:nvPr/>
          </p:nvSpPr>
          <p:spPr>
            <a:xfrm>
              <a:off x="1178650" y="283725"/>
              <a:ext cx="2030400" cy="40764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196" name="Google Shape;196;g2ed40c17015_5_10"/>
            <p:cNvSpPr/>
            <p:nvPr/>
          </p:nvSpPr>
          <p:spPr>
            <a:xfrm>
              <a:off x="1118231" y="341749"/>
              <a:ext cx="2030400" cy="2490600"/>
            </a:xfrm>
            <a:prstGeom prst="rect">
              <a:avLst/>
            </a:prstGeom>
            <a:solidFill>
              <a:schemeClr val="lt2"/>
            </a:solidFill>
            <a:ln w="19050" cap="flat" cmpd="sng">
              <a:solidFill>
                <a:srgbClr val="41414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 name="Google Shape;197;g2ed40c17015_5_10"/>
            <p:cNvSpPr/>
            <p:nvPr/>
          </p:nvSpPr>
          <p:spPr>
            <a:xfrm>
              <a:off x="1233923" y="1225061"/>
              <a:ext cx="1815000" cy="608100"/>
            </a:xfrm>
            <a:prstGeom prst="rect">
              <a:avLst/>
            </a:prstGeom>
            <a:noFill/>
            <a:ln>
              <a:noFill/>
            </a:ln>
          </p:spPr>
          <p:txBody>
            <a:bodyPr spcFirstLastPara="1" wrap="square" lIns="121900" tIns="121900" rIns="121900" bIns="121900" anchor="t" anchorCtr="0">
              <a:noAutofit/>
            </a:bodyPr>
            <a:lstStyle/>
            <a:p>
              <a:r>
                <a:rPr lang="en" sz="1600">
                  <a:solidFill>
                    <a:srgbClr val="073763"/>
                  </a:solidFill>
                  <a:latin typeface="Roboto Medium"/>
                  <a:ea typeface="Roboto Medium"/>
                  <a:cs typeface="Roboto Medium"/>
                  <a:sym typeface="Roboto Medium"/>
                </a:rPr>
                <a:t>Largest economy in the world </a:t>
              </a:r>
              <a:endParaRPr sz="1600">
                <a:solidFill>
                  <a:srgbClr val="073763"/>
                </a:solidFill>
                <a:latin typeface="Roboto Medium"/>
                <a:ea typeface="Roboto Medium"/>
                <a:cs typeface="Roboto Medium"/>
                <a:sym typeface="Roboto Medium"/>
              </a:endParaRPr>
            </a:p>
          </p:txBody>
        </p:sp>
        <p:sp>
          <p:nvSpPr>
            <p:cNvPr id="198" name="Google Shape;198;g2ed40c17015_5_10"/>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a:lnSpc>
                  <a:spcPct val="115000"/>
                </a:lnSpc>
              </a:pPr>
              <a:r>
                <a:rPr lang="en" sz="1067">
                  <a:solidFill>
                    <a:srgbClr val="073763"/>
                  </a:solidFill>
                  <a:latin typeface="Roboto"/>
                  <a:ea typeface="Roboto"/>
                  <a:cs typeface="Roboto"/>
                  <a:sym typeface="Roboto"/>
                </a:rPr>
                <a:t>Still considered an emerging market, making it the 2nd largest. </a:t>
              </a:r>
              <a:endParaRPr sz="1067">
                <a:solidFill>
                  <a:srgbClr val="073763"/>
                </a:solidFill>
                <a:latin typeface="Roboto"/>
                <a:ea typeface="Roboto"/>
                <a:cs typeface="Roboto"/>
                <a:sym typeface="Roboto"/>
              </a:endParaRPr>
            </a:p>
          </p:txBody>
        </p:sp>
        <p:sp>
          <p:nvSpPr>
            <p:cNvPr id="199" name="Google Shape;199;g2ed40c17015_5_10"/>
            <p:cNvSpPr/>
            <p:nvPr/>
          </p:nvSpPr>
          <p:spPr>
            <a:xfrm>
              <a:off x="1233850" y="470600"/>
              <a:ext cx="1815000" cy="675000"/>
            </a:xfrm>
            <a:prstGeom prst="rect">
              <a:avLst/>
            </a:prstGeom>
            <a:noFill/>
            <a:ln>
              <a:noFill/>
            </a:ln>
          </p:spPr>
          <p:txBody>
            <a:bodyPr spcFirstLastPara="1" wrap="square" lIns="121900" tIns="121900" rIns="121900" bIns="121900" anchor="t" anchorCtr="0">
              <a:noAutofit/>
            </a:bodyPr>
            <a:lstStyle/>
            <a:p>
              <a:r>
                <a:rPr lang="en" sz="5333" b="1">
                  <a:solidFill>
                    <a:srgbClr val="073763"/>
                  </a:solidFill>
                  <a:latin typeface="Roboto"/>
                  <a:ea typeface="Roboto"/>
                  <a:cs typeface="Roboto"/>
                  <a:sym typeface="Roboto"/>
                </a:rPr>
                <a:t>5</a:t>
              </a:r>
              <a:r>
                <a:rPr lang="en" sz="5333">
                  <a:solidFill>
                    <a:srgbClr val="073763"/>
                  </a:solidFill>
                  <a:latin typeface="Roboto Thin"/>
                  <a:ea typeface="Roboto Thin"/>
                  <a:cs typeface="Roboto Thin"/>
                  <a:sym typeface="Roboto Thin"/>
                </a:rPr>
                <a:t>th</a:t>
              </a:r>
              <a:endParaRPr sz="5333">
                <a:solidFill>
                  <a:srgbClr val="073763"/>
                </a:solidFill>
                <a:latin typeface="Roboto Thin"/>
                <a:ea typeface="Roboto Thin"/>
                <a:cs typeface="Roboto Thin"/>
                <a:sym typeface="Roboto Thin"/>
              </a:endParaRPr>
            </a:p>
          </p:txBody>
        </p:sp>
      </p:grpSp>
      <p:grpSp>
        <p:nvGrpSpPr>
          <p:cNvPr id="200" name="Google Shape;200;g2ed40c17015_5_10"/>
          <p:cNvGrpSpPr/>
          <p:nvPr/>
        </p:nvGrpSpPr>
        <p:grpSpPr>
          <a:xfrm>
            <a:off x="1039168" y="954901"/>
            <a:ext cx="2493649" cy="4948207"/>
            <a:chOff x="1118231" y="283725"/>
            <a:chExt cx="2090819" cy="4076400"/>
          </a:xfrm>
        </p:grpSpPr>
        <p:sp>
          <p:nvSpPr>
            <p:cNvPr id="201" name="Google Shape;201;g2ed40c17015_5_10"/>
            <p:cNvSpPr/>
            <p:nvPr/>
          </p:nvSpPr>
          <p:spPr>
            <a:xfrm>
              <a:off x="1178650" y="283725"/>
              <a:ext cx="2030400" cy="4076400"/>
            </a:xfrm>
            <a:prstGeom prst="rect">
              <a:avLst/>
            </a:prstGeom>
            <a:solidFill>
              <a:srgbClr val="073763"/>
            </a:solidFill>
            <a:ln>
              <a:noFill/>
            </a:ln>
          </p:spPr>
          <p:txBody>
            <a:bodyPr spcFirstLastPara="1" wrap="square" lIns="121900" tIns="121900" rIns="121900" bIns="121900" anchor="ctr" anchorCtr="0">
              <a:noAutofit/>
            </a:bodyPr>
            <a:lstStyle/>
            <a:p>
              <a:endParaRPr sz="2400"/>
            </a:p>
          </p:txBody>
        </p:sp>
        <p:sp>
          <p:nvSpPr>
            <p:cNvPr id="202" name="Google Shape;202;g2ed40c17015_5_10"/>
            <p:cNvSpPr/>
            <p:nvPr/>
          </p:nvSpPr>
          <p:spPr>
            <a:xfrm>
              <a:off x="1118231" y="341749"/>
              <a:ext cx="2030400" cy="2490600"/>
            </a:xfrm>
            <a:prstGeom prst="rect">
              <a:avLst/>
            </a:prstGeom>
            <a:solidFill>
              <a:schemeClr val="lt2"/>
            </a:solidFill>
            <a:ln w="19050" cap="flat" cmpd="sng">
              <a:solidFill>
                <a:srgbClr val="41414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3" name="Google Shape;203;g2ed40c17015_5_10"/>
            <p:cNvSpPr/>
            <p:nvPr/>
          </p:nvSpPr>
          <p:spPr>
            <a:xfrm>
              <a:off x="1233923" y="1225061"/>
              <a:ext cx="1815000" cy="608100"/>
            </a:xfrm>
            <a:prstGeom prst="rect">
              <a:avLst/>
            </a:prstGeom>
            <a:noFill/>
            <a:ln>
              <a:noFill/>
            </a:ln>
          </p:spPr>
          <p:txBody>
            <a:bodyPr spcFirstLastPara="1" wrap="square" lIns="121900" tIns="121900" rIns="121900" bIns="121900" anchor="t" anchorCtr="0">
              <a:noAutofit/>
            </a:bodyPr>
            <a:lstStyle/>
            <a:p>
              <a:r>
                <a:rPr lang="en" sz="1600">
                  <a:solidFill>
                    <a:srgbClr val="073763"/>
                  </a:solidFill>
                  <a:latin typeface="Roboto Medium"/>
                  <a:ea typeface="Roboto Medium"/>
                  <a:cs typeface="Roboto Medium"/>
                  <a:sym typeface="Roboto Medium"/>
                </a:rPr>
                <a:t>Has pushed for nationalistic policies</a:t>
              </a:r>
              <a:endParaRPr sz="1600">
                <a:solidFill>
                  <a:srgbClr val="073763"/>
                </a:solidFill>
                <a:latin typeface="Roboto Medium"/>
                <a:ea typeface="Roboto Medium"/>
                <a:cs typeface="Roboto Medium"/>
                <a:sym typeface="Roboto Medium"/>
              </a:endParaRPr>
            </a:p>
          </p:txBody>
        </p:sp>
        <p:sp>
          <p:nvSpPr>
            <p:cNvPr id="204" name="Google Shape;204;g2ed40c17015_5_10"/>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a:lnSpc>
                  <a:spcPct val="115000"/>
                </a:lnSpc>
              </a:pPr>
              <a:r>
                <a:rPr lang="en" sz="1067">
                  <a:solidFill>
                    <a:srgbClr val="073763"/>
                  </a:solidFill>
                  <a:latin typeface="Roboto"/>
                  <a:ea typeface="Roboto"/>
                  <a:cs typeface="Roboto"/>
                  <a:sym typeface="Roboto"/>
                </a:rPr>
                <a:t>This has and will continue to affect trade policies and import duties in order to promote domestic production.</a:t>
              </a:r>
              <a:endParaRPr sz="1067">
                <a:solidFill>
                  <a:srgbClr val="073763"/>
                </a:solidFill>
                <a:latin typeface="Roboto"/>
                <a:ea typeface="Roboto"/>
                <a:cs typeface="Roboto"/>
                <a:sym typeface="Roboto"/>
              </a:endParaRPr>
            </a:p>
          </p:txBody>
        </p:sp>
        <p:sp>
          <p:nvSpPr>
            <p:cNvPr id="205" name="Google Shape;205;g2ed40c17015_5_10"/>
            <p:cNvSpPr/>
            <p:nvPr/>
          </p:nvSpPr>
          <p:spPr>
            <a:xfrm>
              <a:off x="1233850" y="470600"/>
              <a:ext cx="1815000" cy="675000"/>
            </a:xfrm>
            <a:prstGeom prst="rect">
              <a:avLst/>
            </a:prstGeom>
            <a:noFill/>
            <a:ln>
              <a:noFill/>
            </a:ln>
          </p:spPr>
          <p:txBody>
            <a:bodyPr spcFirstLastPara="1" wrap="square" lIns="121900" tIns="121900" rIns="121900" bIns="121900" anchor="t" anchorCtr="0">
              <a:noAutofit/>
            </a:bodyPr>
            <a:lstStyle/>
            <a:p>
              <a:r>
                <a:rPr lang="en" sz="5333" b="1">
                  <a:solidFill>
                    <a:srgbClr val="073763"/>
                  </a:solidFill>
                  <a:latin typeface="Roboto"/>
                  <a:ea typeface="Roboto"/>
                  <a:cs typeface="Roboto"/>
                  <a:sym typeface="Roboto"/>
                </a:rPr>
                <a:t>BJP</a:t>
              </a:r>
              <a:endParaRPr sz="5333">
                <a:solidFill>
                  <a:srgbClr val="073763"/>
                </a:solidFill>
                <a:latin typeface="Roboto Thin"/>
                <a:ea typeface="Roboto Thin"/>
                <a:cs typeface="Roboto Thin"/>
                <a:sym typeface="Roboto Thin"/>
              </a:endParaRPr>
            </a:p>
          </p:txBody>
        </p:sp>
      </p:grpSp>
      <p:pic>
        <p:nvPicPr>
          <p:cNvPr id="206" name="Google Shape;206;g2ed40c17015_5_10" title="File:WikiProject Globalization Logo.svg - Wikipedia"/>
          <p:cNvPicPr preferRelativeResize="0"/>
          <p:nvPr/>
        </p:nvPicPr>
        <p:blipFill>
          <a:blip r:embed="rId4">
            <a:alphaModFix/>
          </a:blip>
          <a:stretch>
            <a:fillRect/>
          </a:stretch>
        </p:blipFill>
        <p:spPr>
          <a:xfrm>
            <a:off x="4017201" y="4145135"/>
            <a:ext cx="1617599" cy="1617599"/>
          </a:xfrm>
          <a:prstGeom prst="rect">
            <a:avLst/>
          </a:prstGeom>
          <a:noFill/>
          <a:ln>
            <a:noFill/>
          </a:ln>
        </p:spPr>
      </p:pic>
      <p:pic>
        <p:nvPicPr>
          <p:cNvPr id="207" name="Google Shape;207;g2ed40c17015_5_10" title="File:875057 map 512x512.png - Wikimedia Commons"/>
          <p:cNvPicPr preferRelativeResize="0"/>
          <p:nvPr/>
        </p:nvPicPr>
        <p:blipFill>
          <a:blip r:embed="rId5">
            <a:alphaModFix/>
          </a:blip>
          <a:stretch>
            <a:fillRect/>
          </a:stretch>
        </p:blipFill>
        <p:spPr>
          <a:xfrm>
            <a:off x="1631600" y="4200333"/>
            <a:ext cx="1507200" cy="1507200"/>
          </a:xfrm>
          <a:prstGeom prst="rect">
            <a:avLst/>
          </a:prstGeom>
          <a:noFill/>
          <a:ln>
            <a:noFill/>
          </a:ln>
        </p:spPr>
      </p:pic>
      <p:pic>
        <p:nvPicPr>
          <p:cNvPr id="208" name="Google Shape;208;g2ed40c17015_5_10" title="Vector image of population icon | Public domain vectors"/>
          <p:cNvPicPr preferRelativeResize="0"/>
          <p:nvPr/>
        </p:nvPicPr>
        <p:blipFill>
          <a:blip r:embed="rId6">
            <a:alphaModFix/>
          </a:blip>
          <a:stretch>
            <a:fillRect/>
          </a:stretch>
        </p:blipFill>
        <p:spPr>
          <a:xfrm>
            <a:off x="6614301" y="3239146"/>
            <a:ext cx="1786700" cy="2523588"/>
          </a:xfrm>
          <a:prstGeom prst="rect">
            <a:avLst/>
          </a:prstGeom>
          <a:noFill/>
          <a:ln>
            <a:noFill/>
          </a:ln>
        </p:spPr>
      </p:pic>
      <p:pic>
        <p:nvPicPr>
          <p:cNvPr id="209" name="Google Shape;209;g2ed40c17015_5_10" title="File:Internet-icon.png - Wikimedia Commons"/>
          <p:cNvPicPr preferRelativeResize="0"/>
          <p:nvPr/>
        </p:nvPicPr>
        <p:blipFill>
          <a:blip r:embed="rId7">
            <a:alphaModFix/>
          </a:blip>
          <a:stretch>
            <a:fillRect/>
          </a:stretch>
        </p:blipFill>
        <p:spPr>
          <a:xfrm>
            <a:off x="8942477" y="4077734"/>
            <a:ext cx="1957099" cy="1752401"/>
          </a:xfrm>
          <a:prstGeom prst="rect">
            <a:avLst/>
          </a:prstGeom>
          <a:noFill/>
          <a:ln>
            <a:noFill/>
          </a:ln>
        </p:spPr>
      </p:pic>
      <p:sp>
        <p:nvSpPr>
          <p:cNvPr id="210" name="Google Shape;210;g2ed40c17015_5_10"/>
          <p:cNvSpPr txBox="1"/>
          <p:nvPr/>
        </p:nvSpPr>
        <p:spPr>
          <a:xfrm>
            <a:off x="1039167" y="954900"/>
            <a:ext cx="1713200" cy="553957"/>
          </a:xfrm>
          <a:prstGeom prst="rect">
            <a:avLst/>
          </a:prstGeom>
          <a:noFill/>
          <a:ln>
            <a:noFill/>
          </a:ln>
        </p:spPr>
        <p:txBody>
          <a:bodyPr spcFirstLastPara="1" wrap="square" lIns="121900" tIns="121900" rIns="121900" bIns="121900" anchor="t" anchorCtr="0">
            <a:spAutoFit/>
          </a:bodyPr>
          <a:lstStyle/>
          <a:p>
            <a:r>
              <a:rPr lang="en" sz="2000">
                <a:solidFill>
                  <a:srgbClr val="073763"/>
                </a:solidFill>
              </a:rPr>
              <a:t>Political</a:t>
            </a:r>
            <a:endParaRPr sz="2000">
              <a:solidFill>
                <a:srgbClr val="073763"/>
              </a:solidFill>
            </a:endParaRPr>
          </a:p>
        </p:txBody>
      </p:sp>
      <p:sp>
        <p:nvSpPr>
          <p:cNvPr id="211" name="Google Shape;211;g2ed40c17015_5_10"/>
          <p:cNvSpPr txBox="1"/>
          <p:nvPr/>
        </p:nvSpPr>
        <p:spPr>
          <a:xfrm>
            <a:off x="3579167" y="954901"/>
            <a:ext cx="1713200" cy="553957"/>
          </a:xfrm>
          <a:prstGeom prst="rect">
            <a:avLst/>
          </a:prstGeom>
          <a:noFill/>
          <a:ln>
            <a:noFill/>
          </a:ln>
        </p:spPr>
        <p:txBody>
          <a:bodyPr spcFirstLastPara="1" wrap="square" lIns="121900" tIns="121900" rIns="121900" bIns="121900" anchor="t" anchorCtr="0">
            <a:spAutoFit/>
          </a:bodyPr>
          <a:lstStyle/>
          <a:p>
            <a:r>
              <a:rPr lang="en" sz="2000">
                <a:solidFill>
                  <a:srgbClr val="073763"/>
                </a:solidFill>
              </a:rPr>
              <a:t>Economic</a:t>
            </a:r>
            <a:endParaRPr sz="2000">
              <a:solidFill>
                <a:srgbClr val="073763"/>
              </a:solidFill>
            </a:endParaRPr>
          </a:p>
        </p:txBody>
      </p:sp>
      <p:sp>
        <p:nvSpPr>
          <p:cNvPr id="212" name="Google Shape;212;g2ed40c17015_5_10"/>
          <p:cNvSpPr txBox="1"/>
          <p:nvPr/>
        </p:nvSpPr>
        <p:spPr>
          <a:xfrm>
            <a:off x="6119167" y="954900"/>
            <a:ext cx="1713200" cy="553957"/>
          </a:xfrm>
          <a:prstGeom prst="rect">
            <a:avLst/>
          </a:prstGeom>
          <a:noFill/>
          <a:ln>
            <a:noFill/>
          </a:ln>
        </p:spPr>
        <p:txBody>
          <a:bodyPr spcFirstLastPara="1" wrap="square" lIns="121900" tIns="121900" rIns="121900" bIns="121900" anchor="t" anchorCtr="0">
            <a:spAutoFit/>
          </a:bodyPr>
          <a:lstStyle/>
          <a:p>
            <a:r>
              <a:rPr lang="en" sz="2000">
                <a:solidFill>
                  <a:srgbClr val="073763"/>
                </a:solidFill>
              </a:rPr>
              <a:t>Social</a:t>
            </a:r>
            <a:endParaRPr sz="2000">
              <a:solidFill>
                <a:srgbClr val="073763"/>
              </a:solidFill>
            </a:endParaRPr>
          </a:p>
        </p:txBody>
      </p:sp>
      <p:sp>
        <p:nvSpPr>
          <p:cNvPr id="213" name="Google Shape;213;g2ed40c17015_5_10"/>
          <p:cNvSpPr txBox="1"/>
          <p:nvPr/>
        </p:nvSpPr>
        <p:spPr>
          <a:xfrm>
            <a:off x="8659167" y="954901"/>
            <a:ext cx="1957200" cy="553957"/>
          </a:xfrm>
          <a:prstGeom prst="rect">
            <a:avLst/>
          </a:prstGeom>
          <a:noFill/>
          <a:ln>
            <a:noFill/>
          </a:ln>
        </p:spPr>
        <p:txBody>
          <a:bodyPr spcFirstLastPara="1" wrap="square" lIns="121900" tIns="121900" rIns="121900" bIns="121900" anchor="t" anchorCtr="0">
            <a:spAutoFit/>
          </a:bodyPr>
          <a:lstStyle/>
          <a:p>
            <a:r>
              <a:rPr lang="en" sz="2000">
                <a:solidFill>
                  <a:srgbClr val="073763"/>
                </a:solidFill>
              </a:rPr>
              <a:t>Technological</a:t>
            </a:r>
            <a:endParaRPr sz="2000">
              <a:solidFill>
                <a:srgbClr val="07376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ec93df8546_2_0"/>
          <p:cNvSpPr txBox="1"/>
          <p:nvPr/>
        </p:nvSpPr>
        <p:spPr>
          <a:xfrm>
            <a:off x="625307" y="4001153"/>
            <a:ext cx="2540000" cy="1827153"/>
          </a:xfrm>
          <a:prstGeom prst="rect">
            <a:avLst/>
          </a:prstGeom>
          <a:solidFill>
            <a:schemeClr val="lt2"/>
          </a:solidFill>
          <a:ln>
            <a:noFill/>
          </a:ln>
        </p:spPr>
        <p:txBody>
          <a:bodyPr spcFirstLastPara="1" wrap="square" lIns="121900" tIns="121900" rIns="121900" bIns="121900" anchor="t" anchorCtr="0">
            <a:noAutofit/>
          </a:bodyPr>
          <a:lstStyle/>
          <a:p>
            <a:pPr>
              <a:lnSpc>
                <a:spcPct val="115000"/>
              </a:lnSpc>
            </a:pPr>
            <a:r>
              <a:rPr lang="en" sz="1333">
                <a:latin typeface="Roboto"/>
                <a:ea typeface="Roboto"/>
                <a:cs typeface="Roboto"/>
                <a:sym typeface="Roboto"/>
              </a:rPr>
              <a:t>Growth, inflation, and current account.</a:t>
            </a:r>
            <a:endParaRPr sz="1333">
              <a:latin typeface="Roboto"/>
              <a:ea typeface="Roboto"/>
              <a:cs typeface="Roboto"/>
              <a:sym typeface="Roboto"/>
            </a:endParaRPr>
          </a:p>
        </p:txBody>
      </p:sp>
      <p:pic>
        <p:nvPicPr>
          <p:cNvPr id="219" name="Google Shape;219;g2ec93df8546_2_0"/>
          <p:cNvPicPr preferRelativeResize="0"/>
          <p:nvPr/>
        </p:nvPicPr>
        <p:blipFill>
          <a:blip r:embed="rId3">
            <a:alphaModFix/>
          </a:blip>
          <a:stretch>
            <a:fillRect/>
          </a:stretch>
        </p:blipFill>
        <p:spPr>
          <a:xfrm>
            <a:off x="4450701" y="1392365"/>
            <a:ext cx="7179503" cy="4286435"/>
          </a:xfrm>
          <a:prstGeom prst="rect">
            <a:avLst/>
          </a:prstGeom>
          <a:noFill/>
          <a:ln>
            <a:noFill/>
          </a:ln>
        </p:spPr>
      </p:pic>
      <p:sp>
        <p:nvSpPr>
          <p:cNvPr id="220" name="Google Shape;220;g2ec93df8546_2_0"/>
          <p:cNvSpPr txBox="1">
            <a:spLocks noGrp="1"/>
          </p:cNvSpPr>
          <p:nvPr>
            <p:ph type="title"/>
          </p:nvPr>
        </p:nvSpPr>
        <p:spPr>
          <a:xfrm>
            <a:off x="609533" y="226233"/>
            <a:ext cx="11360800" cy="763600"/>
          </a:xfrm>
          <a:prstGeom prst="rect">
            <a:avLst/>
          </a:prstGeom>
        </p:spPr>
        <p:txBody>
          <a:bodyPr spcFirstLastPara="1" vert="horz" wrap="square" lIns="121900" tIns="121900" rIns="121900" bIns="121900" rtlCol="0" anchor="t" anchorCtr="0">
            <a:normAutofit fontScale="90000"/>
          </a:bodyPr>
          <a:lstStyle/>
          <a:p>
            <a:pPr algn="ctr"/>
            <a:r>
              <a:rPr lang="en"/>
              <a:t>Characteristics of the Rupee FX Market</a:t>
            </a:r>
            <a:endParaRPr/>
          </a:p>
        </p:txBody>
      </p:sp>
      <p:sp>
        <p:nvSpPr>
          <p:cNvPr id="221" name="Google Shape;221;g2ec93df8546_2_0"/>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222" name="Google Shape;222;g2ec93df8546_2_0"/>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pic>
        <p:nvPicPr>
          <p:cNvPr id="223" name="Google Shape;223;g2ec93df8546_2_0"/>
          <p:cNvPicPr preferRelativeResize="0"/>
          <p:nvPr/>
        </p:nvPicPr>
        <p:blipFill>
          <a:blip r:embed="rId4">
            <a:alphaModFix/>
          </a:blip>
          <a:stretch>
            <a:fillRect/>
          </a:stretch>
        </p:blipFill>
        <p:spPr>
          <a:xfrm>
            <a:off x="11415556" y="6081321"/>
            <a:ext cx="776433" cy="776467"/>
          </a:xfrm>
          <a:prstGeom prst="rect">
            <a:avLst/>
          </a:prstGeom>
          <a:noFill/>
          <a:ln>
            <a:noFill/>
          </a:ln>
        </p:spPr>
      </p:pic>
      <p:pic>
        <p:nvPicPr>
          <p:cNvPr id="224" name="Google Shape;224;g2ec93df8546_2_0"/>
          <p:cNvPicPr preferRelativeResize="0"/>
          <p:nvPr/>
        </p:nvPicPr>
        <p:blipFill>
          <a:blip r:embed="rId5">
            <a:alphaModFix/>
          </a:blip>
          <a:stretch>
            <a:fillRect/>
          </a:stretch>
        </p:blipFill>
        <p:spPr>
          <a:xfrm>
            <a:off x="7920267" y="6277868"/>
            <a:ext cx="3495301" cy="619233"/>
          </a:xfrm>
          <a:prstGeom prst="rect">
            <a:avLst/>
          </a:prstGeom>
          <a:noFill/>
          <a:ln>
            <a:noFill/>
          </a:ln>
        </p:spPr>
      </p:pic>
      <p:sp>
        <p:nvSpPr>
          <p:cNvPr id="225" name="Google Shape;225;g2ec93df8546_2_0"/>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226" name="Google Shape;226;g2ec93df8546_2_0"/>
          <p:cNvSpPr txBox="1">
            <a:spLocks noGrp="1"/>
          </p:cNvSpPr>
          <p:nvPr>
            <p:ph type="sldNum" idx="12"/>
          </p:nvPr>
        </p:nvSpPr>
        <p:spPr>
          <a:xfrm>
            <a:off x="609539" y="6325067"/>
            <a:ext cx="11582400" cy="524800"/>
          </a:xfrm>
          <a:prstGeom prst="rect">
            <a:avLst/>
          </a:prstGeom>
        </p:spPr>
        <p:txBody>
          <a:bodyPr spcFirstLastPara="1" vert="horz" wrap="square" lIns="121900" tIns="121900" rIns="121900" bIns="121900" rtlCol="0" anchor="ctr" anchorCtr="0">
            <a:normAutofit/>
          </a:bodyPr>
          <a:lstStyle/>
          <a:p>
            <a:pPr algn="ctr">
              <a:lnSpc>
                <a:spcPct val="80000"/>
              </a:lnSpc>
              <a:buSzPts val="1018"/>
            </a:pPr>
            <a:fld id="{00000000-1234-1234-1234-123412341234}" type="slidenum">
              <a:rPr lang="en" sz="1953">
                <a:solidFill>
                  <a:schemeClr val="dk1"/>
                </a:solidFill>
                <a:latin typeface="Calibri"/>
                <a:ea typeface="Calibri"/>
                <a:cs typeface="Calibri"/>
                <a:sym typeface="Calibri"/>
              </a:rPr>
              <a:pPr algn="ctr">
                <a:lnSpc>
                  <a:spcPct val="80000"/>
                </a:lnSpc>
                <a:buSzPts val="1018"/>
              </a:pPr>
              <a:t>7</a:t>
            </a:fld>
            <a:endParaRPr sz="1953">
              <a:solidFill>
                <a:schemeClr val="dk1"/>
              </a:solidFill>
              <a:latin typeface="Calibri"/>
              <a:ea typeface="Calibri"/>
              <a:cs typeface="Calibri"/>
              <a:sym typeface="Calibri"/>
            </a:endParaRPr>
          </a:p>
        </p:txBody>
      </p:sp>
      <p:sp>
        <p:nvSpPr>
          <p:cNvPr id="227" name="Google Shape;227;g2ec93df8546_2_0"/>
          <p:cNvSpPr txBox="1"/>
          <p:nvPr/>
        </p:nvSpPr>
        <p:spPr>
          <a:xfrm>
            <a:off x="547800" y="1666921"/>
            <a:ext cx="2540000" cy="1827153"/>
          </a:xfrm>
          <a:prstGeom prst="rect">
            <a:avLst/>
          </a:prstGeom>
          <a:solidFill>
            <a:schemeClr val="lt2"/>
          </a:solidFill>
          <a:ln>
            <a:noFill/>
          </a:ln>
        </p:spPr>
        <p:txBody>
          <a:bodyPr spcFirstLastPara="1" wrap="square" lIns="121900" tIns="121900" rIns="121900" bIns="121900" anchor="t" anchorCtr="0">
            <a:noAutofit/>
          </a:bodyPr>
          <a:lstStyle/>
          <a:p>
            <a:pPr>
              <a:lnSpc>
                <a:spcPct val="115000"/>
              </a:lnSpc>
            </a:pPr>
            <a:r>
              <a:rPr lang="en" sz="1333">
                <a:latin typeface="Roboto"/>
                <a:ea typeface="Roboto"/>
                <a:cs typeface="Roboto"/>
                <a:sym typeface="Roboto"/>
              </a:rPr>
              <a:t>Regulating money flow to stabilize Rupee.</a:t>
            </a:r>
            <a:endParaRPr sz="1333">
              <a:latin typeface="Roboto"/>
              <a:ea typeface="Roboto"/>
              <a:cs typeface="Roboto"/>
              <a:sym typeface="Roboto"/>
            </a:endParaRPr>
          </a:p>
        </p:txBody>
      </p:sp>
      <p:grpSp>
        <p:nvGrpSpPr>
          <p:cNvPr id="228" name="Google Shape;228;g2ec93df8546_2_0"/>
          <p:cNvGrpSpPr/>
          <p:nvPr/>
        </p:nvGrpSpPr>
        <p:grpSpPr>
          <a:xfrm>
            <a:off x="247200" y="2337967"/>
            <a:ext cx="3388400" cy="2307496"/>
            <a:chOff x="2263425" y="821521"/>
            <a:chExt cx="2541300" cy="3303344"/>
          </a:xfrm>
        </p:grpSpPr>
        <p:sp>
          <p:nvSpPr>
            <p:cNvPr id="229" name="Google Shape;229;g2ec93df8546_2_0"/>
            <p:cNvSpPr/>
            <p:nvPr/>
          </p:nvSpPr>
          <p:spPr>
            <a:xfrm>
              <a:off x="2263425" y="821521"/>
              <a:ext cx="2541300" cy="751200"/>
            </a:xfrm>
            <a:prstGeom prst="chevron">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Volatility</a:t>
              </a:r>
              <a:endParaRPr sz="2400">
                <a:solidFill>
                  <a:srgbClr val="FFFFFF"/>
                </a:solidFill>
                <a:latin typeface="Roboto"/>
                <a:ea typeface="Roboto"/>
                <a:cs typeface="Roboto"/>
                <a:sym typeface="Roboto"/>
              </a:endParaRPr>
            </a:p>
          </p:txBody>
        </p:sp>
        <p:sp>
          <p:nvSpPr>
            <p:cNvPr id="230" name="Google Shape;230;g2ec93df8546_2_0"/>
            <p:cNvSpPr txBox="1"/>
            <p:nvPr/>
          </p:nvSpPr>
          <p:spPr>
            <a:xfrm>
              <a:off x="2488877" y="150916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r>
                <a:rPr lang="en" sz="1333">
                  <a:latin typeface="Roboto"/>
                  <a:ea typeface="Roboto"/>
                  <a:cs typeface="Roboto"/>
                  <a:sym typeface="Roboto"/>
                </a:rPr>
                <a:t>Oil prices, trade balance, and investor sentiment.</a:t>
              </a:r>
              <a:endParaRPr sz="1333">
                <a:latin typeface="Roboto"/>
                <a:ea typeface="Roboto"/>
                <a:cs typeface="Roboto"/>
                <a:sym typeface="Roboto"/>
              </a:endParaRPr>
            </a:p>
          </p:txBody>
        </p:sp>
      </p:grpSp>
      <p:grpSp>
        <p:nvGrpSpPr>
          <p:cNvPr id="231" name="Google Shape;231;g2ec93df8546_2_0"/>
          <p:cNvGrpSpPr/>
          <p:nvPr/>
        </p:nvGrpSpPr>
        <p:grpSpPr>
          <a:xfrm>
            <a:off x="247200" y="4707899"/>
            <a:ext cx="3388400" cy="2273520"/>
            <a:chOff x="6396739" y="1189758"/>
            <a:chExt cx="2541300" cy="3178267"/>
          </a:xfrm>
        </p:grpSpPr>
        <p:sp>
          <p:nvSpPr>
            <p:cNvPr id="232" name="Google Shape;232;g2ec93df8546_2_0"/>
            <p:cNvSpPr/>
            <p:nvPr/>
          </p:nvSpPr>
          <p:spPr>
            <a:xfrm>
              <a:off x="6396739" y="1189758"/>
              <a:ext cx="2541300" cy="733500"/>
            </a:xfrm>
            <a:prstGeom prst="chevron">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Government Interventions</a:t>
              </a:r>
              <a:endParaRPr sz="2400">
                <a:solidFill>
                  <a:srgbClr val="FFFFFF"/>
                </a:solidFill>
                <a:latin typeface="Roboto"/>
                <a:ea typeface="Roboto"/>
                <a:cs typeface="Roboto"/>
                <a:sym typeface="Roboto"/>
              </a:endParaRPr>
            </a:p>
          </p:txBody>
        </p:sp>
        <p:sp>
          <p:nvSpPr>
            <p:cNvPr id="233" name="Google Shape;233;g2ec93df8546_2_0"/>
            <p:cNvSpPr txBox="1"/>
            <p:nvPr/>
          </p:nvSpPr>
          <p:spPr>
            <a:xfrm>
              <a:off x="6714905" y="17523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r>
                <a:rPr lang="en" sz="1333">
                  <a:latin typeface="Roboto"/>
                  <a:ea typeface="Roboto"/>
                  <a:cs typeface="Roboto"/>
                  <a:sym typeface="Roboto"/>
                </a:rPr>
                <a:t>Buying and selling currencies and adjusting interest rates.</a:t>
              </a:r>
              <a:endParaRPr sz="1333">
                <a:latin typeface="Roboto"/>
                <a:ea typeface="Roboto"/>
                <a:cs typeface="Roboto"/>
                <a:sym typeface="Roboto"/>
              </a:endParaRPr>
            </a:p>
          </p:txBody>
        </p:sp>
      </p:grpSp>
      <p:sp>
        <p:nvSpPr>
          <p:cNvPr id="234" name="Google Shape;234;g2ec93df8546_2_0"/>
          <p:cNvSpPr/>
          <p:nvPr/>
        </p:nvSpPr>
        <p:spPr>
          <a:xfrm>
            <a:off x="247200" y="1224533"/>
            <a:ext cx="3388400" cy="524800"/>
          </a:xfrm>
          <a:prstGeom prst="chevron">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Capital Controls</a:t>
            </a:r>
            <a:endParaRPr sz="2400">
              <a:solidFill>
                <a:srgbClr val="FFFFFF"/>
              </a:solidFill>
              <a:latin typeface="Roboto"/>
              <a:ea typeface="Roboto"/>
              <a:cs typeface="Roboto"/>
              <a:sym typeface="Roboto"/>
            </a:endParaRPr>
          </a:p>
        </p:txBody>
      </p:sp>
      <p:sp>
        <p:nvSpPr>
          <p:cNvPr id="235" name="Google Shape;235;g2ec93df8546_2_0"/>
          <p:cNvSpPr/>
          <p:nvPr/>
        </p:nvSpPr>
        <p:spPr>
          <a:xfrm>
            <a:off x="247200" y="3554967"/>
            <a:ext cx="3388400" cy="524739"/>
          </a:xfrm>
          <a:prstGeom prst="chevron">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Economic Fundamentals</a:t>
            </a:r>
            <a:endParaRPr sz="24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ec93df8546_0_32"/>
          <p:cNvSpPr/>
          <p:nvPr/>
        </p:nvSpPr>
        <p:spPr>
          <a:xfrm>
            <a:off x="2964500" y="2609767"/>
            <a:ext cx="3495200" cy="3380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pic>
        <p:nvPicPr>
          <p:cNvPr id="241" name="Google Shape;241;g2ec93df8546_0_32"/>
          <p:cNvPicPr preferRelativeResize="0"/>
          <p:nvPr/>
        </p:nvPicPr>
        <p:blipFill>
          <a:blip r:embed="rId3">
            <a:alphaModFix/>
          </a:blip>
          <a:stretch>
            <a:fillRect/>
          </a:stretch>
        </p:blipFill>
        <p:spPr>
          <a:xfrm>
            <a:off x="11415556" y="6081321"/>
            <a:ext cx="776433" cy="776467"/>
          </a:xfrm>
          <a:prstGeom prst="rect">
            <a:avLst/>
          </a:prstGeom>
          <a:noFill/>
          <a:ln>
            <a:noFill/>
          </a:ln>
        </p:spPr>
      </p:pic>
      <p:pic>
        <p:nvPicPr>
          <p:cNvPr id="242" name="Google Shape;242;g2ec93df8546_0_32"/>
          <p:cNvPicPr preferRelativeResize="0"/>
          <p:nvPr/>
        </p:nvPicPr>
        <p:blipFill>
          <a:blip r:embed="rId4">
            <a:alphaModFix/>
          </a:blip>
          <a:stretch>
            <a:fillRect/>
          </a:stretch>
        </p:blipFill>
        <p:spPr>
          <a:xfrm>
            <a:off x="7920267" y="6207167"/>
            <a:ext cx="3495301" cy="595500"/>
          </a:xfrm>
          <a:prstGeom prst="rect">
            <a:avLst/>
          </a:prstGeom>
          <a:noFill/>
          <a:ln>
            <a:noFill/>
          </a:ln>
        </p:spPr>
      </p:pic>
      <p:sp>
        <p:nvSpPr>
          <p:cNvPr id="243" name="Google Shape;243;g2ec93df8546_0_32"/>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244" name="Google Shape;244;g2ec93df8546_0_32"/>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245" name="Google Shape;245;g2ec93df8546_0_32"/>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246" name="Google Shape;246;g2ec93df8546_0_32"/>
          <p:cNvSpPr txBox="1">
            <a:spLocks noGrp="1"/>
          </p:cNvSpPr>
          <p:nvPr>
            <p:ph type="sldNum" idx="12"/>
          </p:nvPr>
        </p:nvSpPr>
        <p:spPr>
          <a:xfrm>
            <a:off x="609612" y="6325067"/>
            <a:ext cx="11582400" cy="524800"/>
          </a:xfrm>
          <a:prstGeom prst="rect">
            <a:avLst/>
          </a:prstGeom>
        </p:spPr>
        <p:txBody>
          <a:bodyPr spcFirstLastPara="1" vert="horz" wrap="square" lIns="121900" tIns="121900" rIns="121900" bIns="121900" rtlCol="0" anchor="ctr" anchorCtr="0">
            <a:normAutofit/>
          </a:bodyPr>
          <a:lstStyle/>
          <a:p>
            <a:pPr algn="ctr">
              <a:lnSpc>
                <a:spcPct val="80000"/>
              </a:lnSpc>
              <a:buClr>
                <a:srgbClr val="000000"/>
              </a:buClr>
              <a:buSzPts val="1018"/>
            </a:pPr>
            <a:fld id="{00000000-1234-1234-1234-123412341234}" type="slidenum">
              <a:rPr lang="en" sz="1953">
                <a:solidFill>
                  <a:schemeClr val="dk1"/>
                </a:solidFill>
                <a:latin typeface="Calibri"/>
                <a:ea typeface="Calibri"/>
                <a:cs typeface="Calibri"/>
                <a:sym typeface="Calibri"/>
              </a:rPr>
              <a:pPr algn="ctr">
                <a:lnSpc>
                  <a:spcPct val="80000"/>
                </a:lnSpc>
                <a:buClr>
                  <a:srgbClr val="000000"/>
                </a:buClr>
                <a:buSzPts val="1018"/>
              </a:pPr>
              <a:t>8</a:t>
            </a:fld>
            <a:endParaRPr sz="1953">
              <a:solidFill>
                <a:schemeClr val="dk1"/>
              </a:solidFill>
              <a:latin typeface="Calibri"/>
              <a:ea typeface="Calibri"/>
              <a:cs typeface="Calibri"/>
              <a:sym typeface="Calibri"/>
            </a:endParaRPr>
          </a:p>
        </p:txBody>
      </p:sp>
      <p:sp>
        <p:nvSpPr>
          <p:cNvPr id="247" name="Google Shape;247;g2ec93df8546_0_32"/>
          <p:cNvSpPr txBox="1">
            <a:spLocks noGrp="1"/>
          </p:cNvSpPr>
          <p:nvPr>
            <p:ph type="title" idx="4294967295"/>
          </p:nvPr>
        </p:nvSpPr>
        <p:spPr>
          <a:xfrm>
            <a:off x="721233" y="274633"/>
            <a:ext cx="3647200" cy="1143200"/>
          </a:xfrm>
          <a:prstGeom prst="rect">
            <a:avLst/>
          </a:prstGeom>
        </p:spPr>
        <p:txBody>
          <a:bodyPr spcFirstLastPara="1" vert="horz" wrap="square" lIns="121900" tIns="121900" rIns="121900" bIns="121900" rtlCol="0" anchor="t" anchorCtr="0">
            <a:normAutofit/>
          </a:bodyPr>
          <a:lstStyle/>
          <a:p>
            <a:pPr algn="ctr">
              <a:lnSpc>
                <a:spcPct val="100000"/>
              </a:lnSpc>
              <a:spcBef>
                <a:spcPts val="0"/>
              </a:spcBef>
            </a:pPr>
            <a:r>
              <a:rPr lang="en"/>
              <a:t>Our Approach</a:t>
            </a:r>
            <a:endParaRPr/>
          </a:p>
        </p:txBody>
      </p:sp>
      <p:grpSp>
        <p:nvGrpSpPr>
          <p:cNvPr id="248" name="Google Shape;248;g2ec93df8546_0_32"/>
          <p:cNvGrpSpPr/>
          <p:nvPr/>
        </p:nvGrpSpPr>
        <p:grpSpPr>
          <a:xfrm>
            <a:off x="609600" y="1586500"/>
            <a:ext cx="3188800" cy="4643784"/>
            <a:chOff x="334975" y="1189988"/>
            <a:chExt cx="2391600" cy="3482838"/>
          </a:xfrm>
        </p:grpSpPr>
        <p:sp>
          <p:nvSpPr>
            <p:cNvPr id="249" name="Google Shape;249;g2ec93df8546_0_32"/>
            <p:cNvSpPr/>
            <p:nvPr/>
          </p:nvSpPr>
          <p:spPr>
            <a:xfrm>
              <a:off x="334975" y="1189988"/>
              <a:ext cx="2391600" cy="669000"/>
            </a:xfrm>
            <a:prstGeom prst="homePlate">
              <a:avLst>
                <a:gd name="adj" fmla="val 50000"/>
              </a:avLst>
            </a:prstGeom>
            <a:solidFill>
              <a:srgbClr val="073763"/>
            </a:solid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India Overview </a:t>
              </a:r>
              <a:endParaRPr sz="2400">
                <a:solidFill>
                  <a:srgbClr val="FFFFFF"/>
                </a:solidFill>
                <a:latin typeface="Roboto"/>
                <a:ea typeface="Roboto"/>
                <a:cs typeface="Roboto"/>
                <a:sym typeface="Roboto"/>
              </a:endParaRPr>
            </a:p>
          </p:txBody>
        </p:sp>
        <p:sp>
          <p:nvSpPr>
            <p:cNvPr id="250" name="Google Shape;250;g2ec93df8546_0_32"/>
            <p:cNvSpPr txBox="1"/>
            <p:nvPr/>
          </p:nvSpPr>
          <p:spPr>
            <a:xfrm>
              <a:off x="410850" y="2057125"/>
              <a:ext cx="1905000" cy="2615700"/>
            </a:xfrm>
            <a:prstGeom prst="rect">
              <a:avLst/>
            </a:prstGeom>
            <a:noFill/>
            <a:ln>
              <a:noFill/>
            </a:ln>
          </p:spPr>
          <p:txBody>
            <a:bodyPr spcFirstLastPara="1" wrap="square" lIns="121900" tIns="121900" rIns="121900" bIns="121900" anchor="t" anchorCtr="0">
              <a:noAutofit/>
            </a:bodyPr>
            <a:lstStyle/>
            <a:p>
              <a:pPr marL="609585" indent="-406390">
                <a:lnSpc>
                  <a:spcPct val="115000"/>
                </a:lnSpc>
                <a:buSzPts val="1200"/>
                <a:buFont typeface="Roboto"/>
                <a:buChar char="-"/>
              </a:pPr>
              <a:endParaRPr sz="1600">
                <a:latin typeface="Roboto"/>
                <a:ea typeface="Roboto"/>
                <a:cs typeface="Roboto"/>
                <a:sym typeface="Roboto"/>
              </a:endParaRPr>
            </a:p>
          </p:txBody>
        </p:sp>
      </p:grpSp>
      <p:grpSp>
        <p:nvGrpSpPr>
          <p:cNvPr id="251" name="Google Shape;251;g2ec93df8546_0_32"/>
          <p:cNvGrpSpPr/>
          <p:nvPr/>
        </p:nvGrpSpPr>
        <p:grpSpPr>
          <a:xfrm>
            <a:off x="3143500" y="1586367"/>
            <a:ext cx="3388400" cy="4644067"/>
            <a:chOff x="2263425" y="1189775"/>
            <a:chExt cx="2541300" cy="3483050"/>
          </a:xfrm>
        </p:grpSpPr>
        <p:sp>
          <p:nvSpPr>
            <p:cNvPr id="252" name="Google Shape;252;g2ec93df8546_0_32"/>
            <p:cNvSpPr/>
            <p:nvPr/>
          </p:nvSpPr>
          <p:spPr>
            <a:xfrm>
              <a:off x="2263425" y="1189775"/>
              <a:ext cx="2541300" cy="669000"/>
            </a:xfrm>
            <a:prstGeom prst="chevron">
              <a:avLst>
                <a:gd name="adj" fmla="val 50000"/>
              </a:avLst>
            </a:prstGeom>
            <a:solidFill>
              <a:srgbClr val="0B5394"/>
            </a:solidFill>
            <a:ln>
              <a:noFill/>
            </a:ln>
          </p:spPr>
          <p:txBody>
            <a:bodyPr spcFirstLastPara="1" wrap="square" lIns="121900" tIns="121900" rIns="121900" bIns="121900" anchor="ctr" anchorCtr="0">
              <a:noAutofit/>
            </a:bodyPr>
            <a:lstStyle/>
            <a:p>
              <a:pPr algn="ctr"/>
              <a:r>
                <a:rPr lang="en" sz="2800" b="1">
                  <a:solidFill>
                    <a:srgbClr val="FFFFFF"/>
                  </a:solidFill>
                  <a:latin typeface="Roboto"/>
                  <a:ea typeface="Roboto"/>
                  <a:cs typeface="Roboto"/>
                  <a:sym typeface="Roboto"/>
                </a:rPr>
                <a:t>Our Approach</a:t>
              </a:r>
              <a:endParaRPr sz="2800" b="1">
                <a:solidFill>
                  <a:srgbClr val="FFFFFF"/>
                </a:solidFill>
                <a:latin typeface="Roboto"/>
                <a:ea typeface="Roboto"/>
                <a:cs typeface="Roboto"/>
                <a:sym typeface="Roboto"/>
              </a:endParaRPr>
            </a:p>
          </p:txBody>
        </p:sp>
        <p:sp>
          <p:nvSpPr>
            <p:cNvPr id="253" name="Google Shape;253;g2ec93df8546_0_32"/>
            <p:cNvSpPr txBox="1"/>
            <p:nvPr/>
          </p:nvSpPr>
          <p:spPr>
            <a:xfrm>
              <a:off x="2512202"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grpSp>
        <p:nvGrpSpPr>
          <p:cNvPr id="254" name="Google Shape;254;g2ec93df8546_0_32"/>
          <p:cNvGrpSpPr/>
          <p:nvPr/>
        </p:nvGrpSpPr>
        <p:grpSpPr>
          <a:xfrm>
            <a:off x="5912781" y="1586367"/>
            <a:ext cx="3388400" cy="4644067"/>
            <a:chOff x="4329974" y="1189775"/>
            <a:chExt cx="2541300" cy="3483050"/>
          </a:xfrm>
        </p:grpSpPr>
        <p:sp>
          <p:nvSpPr>
            <p:cNvPr id="255" name="Google Shape;255;g2ec93df8546_0_32"/>
            <p:cNvSpPr/>
            <p:nvPr/>
          </p:nvSpPr>
          <p:spPr>
            <a:xfrm>
              <a:off x="4329974" y="1189775"/>
              <a:ext cx="2541300" cy="669000"/>
            </a:xfrm>
            <a:prstGeom prst="chevron">
              <a:avLst>
                <a:gd name="adj" fmla="val 50000"/>
              </a:avLst>
            </a:prstGeom>
            <a:solidFill>
              <a:srgbClr val="3D85C6"/>
            </a:solid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Regression And Time Series Analysis</a:t>
              </a:r>
              <a:endParaRPr sz="2400">
                <a:solidFill>
                  <a:srgbClr val="FFFFFF"/>
                </a:solidFill>
                <a:latin typeface="Roboto"/>
                <a:ea typeface="Roboto"/>
                <a:cs typeface="Roboto"/>
                <a:sym typeface="Roboto"/>
              </a:endParaRPr>
            </a:p>
          </p:txBody>
        </p:sp>
        <p:sp>
          <p:nvSpPr>
            <p:cNvPr id="256" name="Google Shape;256;g2ec93df8546_0_32"/>
            <p:cNvSpPr txBox="1"/>
            <p:nvPr/>
          </p:nvSpPr>
          <p:spPr>
            <a:xfrm>
              <a:off x="4613553"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grpSp>
        <p:nvGrpSpPr>
          <p:cNvPr id="257" name="Google Shape;257;g2ec93df8546_0_32"/>
          <p:cNvGrpSpPr/>
          <p:nvPr/>
        </p:nvGrpSpPr>
        <p:grpSpPr>
          <a:xfrm>
            <a:off x="8814585" y="1586500"/>
            <a:ext cx="3388400" cy="4643933"/>
            <a:chOff x="6610939" y="1189875"/>
            <a:chExt cx="2541300" cy="3482950"/>
          </a:xfrm>
        </p:grpSpPr>
        <p:sp>
          <p:nvSpPr>
            <p:cNvPr id="258" name="Google Shape;258;g2ec93df8546_0_32"/>
            <p:cNvSpPr/>
            <p:nvPr/>
          </p:nvSpPr>
          <p:spPr>
            <a:xfrm>
              <a:off x="6610939" y="1189875"/>
              <a:ext cx="2541300" cy="669000"/>
            </a:xfrm>
            <a:prstGeom prst="chevron">
              <a:avLst>
                <a:gd name="adj" fmla="val 50000"/>
              </a:avLst>
            </a:prstGeom>
            <a:solidFill>
              <a:srgbClr val="6FA8DC"/>
            </a:solidFill>
            <a:ln>
              <a:noFill/>
            </a:ln>
          </p:spPr>
          <p:txBody>
            <a:bodyPr spcFirstLastPara="1" wrap="square" lIns="121900" tIns="121900" rIns="121900" bIns="121900" anchor="ctr" anchorCtr="0">
              <a:noAutofit/>
            </a:bodyPr>
            <a:lstStyle/>
            <a:p>
              <a:r>
                <a:rPr lang="en" sz="2400">
                  <a:solidFill>
                    <a:srgbClr val="FFFFFF"/>
                  </a:solidFill>
                  <a:latin typeface="Roboto"/>
                  <a:ea typeface="Roboto"/>
                  <a:cs typeface="Roboto"/>
                  <a:sym typeface="Roboto"/>
                </a:rPr>
                <a:t>Microsoft Surface Repricing Strategy</a:t>
              </a:r>
              <a:endParaRPr sz="2400">
                <a:solidFill>
                  <a:srgbClr val="FFFFFF"/>
                </a:solidFill>
                <a:latin typeface="Roboto"/>
                <a:ea typeface="Roboto"/>
                <a:cs typeface="Roboto"/>
                <a:sym typeface="Roboto"/>
              </a:endParaRPr>
            </a:p>
          </p:txBody>
        </p:sp>
        <p:sp>
          <p:nvSpPr>
            <p:cNvPr id="259" name="Google Shape;259;g2ec93df8546_0_32"/>
            <p:cNvSpPr txBox="1"/>
            <p:nvPr/>
          </p:nvSpPr>
          <p:spPr>
            <a:xfrm>
              <a:off x="6714905" y="2057125"/>
              <a:ext cx="1905000" cy="2615700"/>
            </a:xfrm>
            <a:prstGeom prst="rect">
              <a:avLst/>
            </a:prstGeom>
            <a:noFill/>
            <a:ln>
              <a:noFill/>
            </a:ln>
          </p:spPr>
          <p:txBody>
            <a:bodyPr spcFirstLastPara="1" wrap="square" lIns="121900" tIns="121900" rIns="121900" bIns="121900" anchor="t" anchorCtr="0">
              <a:noAutofit/>
            </a:bodyPr>
            <a:lstStyle/>
            <a:p>
              <a:pPr>
                <a:lnSpc>
                  <a:spcPct val="115000"/>
                </a:lnSpc>
              </a:pPr>
              <a:endParaRPr sz="1600">
                <a:latin typeface="Roboto"/>
                <a:ea typeface="Roboto"/>
                <a:cs typeface="Roboto"/>
                <a:sym typeface="Roboto"/>
              </a:endParaRPr>
            </a:p>
          </p:txBody>
        </p:sp>
      </p:grpSp>
      <p:pic>
        <p:nvPicPr>
          <p:cNvPr id="260" name="Google Shape;260;g2ec93df8546_0_32" title="File:875057 map 512x512.png - Wikimedia Commons"/>
          <p:cNvPicPr preferRelativeResize="0"/>
          <p:nvPr/>
        </p:nvPicPr>
        <p:blipFill>
          <a:blip r:embed="rId5">
            <a:alphaModFix/>
          </a:blip>
          <a:stretch>
            <a:fillRect/>
          </a:stretch>
        </p:blipFill>
        <p:spPr>
          <a:xfrm>
            <a:off x="1324533" y="3154800"/>
            <a:ext cx="1143200" cy="1143200"/>
          </a:xfrm>
          <a:prstGeom prst="rect">
            <a:avLst/>
          </a:prstGeom>
          <a:noFill/>
          <a:ln>
            <a:noFill/>
          </a:ln>
        </p:spPr>
      </p:pic>
      <p:pic>
        <p:nvPicPr>
          <p:cNvPr id="261" name="Google Shape;261;g2ec93df8546_0_32"/>
          <p:cNvPicPr preferRelativeResize="0"/>
          <p:nvPr/>
        </p:nvPicPr>
        <p:blipFill>
          <a:blip r:embed="rId6">
            <a:alphaModFix/>
          </a:blip>
          <a:stretch>
            <a:fillRect/>
          </a:stretch>
        </p:blipFill>
        <p:spPr>
          <a:xfrm>
            <a:off x="7063434" y="3133501"/>
            <a:ext cx="1039367" cy="1039367"/>
          </a:xfrm>
          <a:prstGeom prst="rect">
            <a:avLst/>
          </a:prstGeom>
          <a:noFill/>
          <a:ln>
            <a:noFill/>
          </a:ln>
        </p:spPr>
      </p:pic>
      <p:pic>
        <p:nvPicPr>
          <p:cNvPr id="262" name="Google Shape;262;g2ec93df8546_0_32"/>
          <p:cNvPicPr preferRelativeResize="0"/>
          <p:nvPr/>
        </p:nvPicPr>
        <p:blipFill>
          <a:blip r:embed="rId7">
            <a:alphaModFix/>
          </a:blip>
          <a:stretch>
            <a:fillRect/>
          </a:stretch>
        </p:blipFill>
        <p:spPr>
          <a:xfrm>
            <a:off x="3409518" y="2998867"/>
            <a:ext cx="2856367" cy="2856367"/>
          </a:xfrm>
          <a:prstGeom prst="rect">
            <a:avLst/>
          </a:prstGeom>
          <a:noFill/>
          <a:ln>
            <a:noFill/>
          </a:ln>
        </p:spPr>
      </p:pic>
      <p:pic>
        <p:nvPicPr>
          <p:cNvPr id="263" name="Google Shape;263;g2ec93df8546_0_32"/>
          <p:cNvPicPr preferRelativeResize="0"/>
          <p:nvPr/>
        </p:nvPicPr>
        <p:blipFill>
          <a:blip r:embed="rId8">
            <a:alphaModFix/>
          </a:blip>
          <a:stretch>
            <a:fillRect/>
          </a:stretch>
        </p:blipFill>
        <p:spPr>
          <a:xfrm>
            <a:off x="9696001" y="3133501"/>
            <a:ext cx="871900" cy="871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
          <p:cNvSpPr/>
          <p:nvPr/>
        </p:nvSpPr>
        <p:spPr>
          <a:xfrm>
            <a:off x="0" y="0"/>
            <a:ext cx="609600" cy="4953200"/>
          </a:xfrm>
          <a:prstGeom prst="rect">
            <a:avLst/>
          </a:prstGeom>
          <a:solidFill>
            <a:srgbClr val="34495E"/>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270" name="Google Shape;270;p4"/>
          <p:cNvSpPr/>
          <p:nvPr/>
        </p:nvSpPr>
        <p:spPr>
          <a:xfrm>
            <a:off x="0" y="4953016"/>
            <a:ext cx="609600" cy="1904800"/>
          </a:xfrm>
          <a:prstGeom prst="rect">
            <a:avLst/>
          </a:prstGeom>
          <a:solidFill>
            <a:srgbClr val="2C3E50"/>
          </a:solidFill>
          <a:ln>
            <a:noFill/>
          </a:ln>
        </p:spPr>
        <p:txBody>
          <a:bodyPr spcFirstLastPara="1" wrap="square" lIns="121867" tIns="60933" rIns="121867"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
        <p:nvSpPr>
          <p:cNvPr id="271" name="Google Shape;271;p4"/>
          <p:cNvSpPr txBox="1">
            <a:spLocks noGrp="1"/>
          </p:cNvSpPr>
          <p:nvPr>
            <p:ph type="title"/>
          </p:nvPr>
        </p:nvSpPr>
        <p:spPr>
          <a:xfrm>
            <a:off x="609600" y="274637"/>
            <a:ext cx="10972800" cy="1143200"/>
          </a:xfrm>
          <a:prstGeom prst="rect">
            <a:avLst/>
          </a:prstGeom>
          <a:noFill/>
          <a:ln>
            <a:noFill/>
          </a:ln>
        </p:spPr>
        <p:txBody>
          <a:bodyPr spcFirstLastPara="1" vert="horz" wrap="square" lIns="121867" tIns="60933" rIns="121867" bIns="60933" rtlCol="0" anchor="ctr" anchorCtr="0">
            <a:noAutofit/>
          </a:bodyPr>
          <a:lstStyle/>
          <a:p>
            <a:pPr>
              <a:lnSpc>
                <a:spcPct val="100000"/>
              </a:lnSpc>
              <a:spcBef>
                <a:spcPts val="0"/>
              </a:spcBef>
              <a:buSzPts val="990"/>
            </a:pPr>
            <a:r>
              <a:rPr lang="en"/>
              <a:t>FX Model</a:t>
            </a:r>
            <a:endParaRPr sz="3147" b="1"/>
          </a:p>
        </p:txBody>
      </p:sp>
      <p:sp>
        <p:nvSpPr>
          <p:cNvPr id="272" name="Google Shape;272;p4"/>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273" name="Google Shape;273;p4"/>
          <p:cNvSpPr txBox="1"/>
          <p:nvPr/>
        </p:nvSpPr>
        <p:spPr>
          <a:xfrm>
            <a:off x="1000800" y="1417834"/>
            <a:ext cx="10581600" cy="3405365"/>
          </a:xfrm>
          <a:prstGeom prst="rect">
            <a:avLst/>
          </a:prstGeom>
          <a:noFill/>
          <a:ln>
            <a:noFill/>
          </a:ln>
        </p:spPr>
        <p:txBody>
          <a:bodyPr spcFirstLastPara="1" wrap="square" lIns="121900" tIns="60933" rIns="121900" bIns="60933" anchor="t" anchorCtr="0">
            <a:spAutoFit/>
          </a:bodyPr>
          <a:lstStyle/>
          <a:p>
            <a:r>
              <a:rPr lang="en" sz="2133" b="1"/>
              <a:t>Past Teams’</a:t>
            </a:r>
            <a:r>
              <a:rPr lang="en" sz="2133" b="1">
                <a:solidFill>
                  <a:srgbClr val="000000"/>
                </a:solidFill>
                <a:latin typeface="Arial"/>
                <a:ea typeface="Arial"/>
                <a:cs typeface="Arial"/>
                <a:sym typeface="Arial"/>
              </a:rPr>
              <a:t> Model Capabilities (</a:t>
            </a:r>
            <a:r>
              <a:rPr lang="en" sz="2133" b="1"/>
              <a:t>2020 MS team 3 XBL)</a:t>
            </a:r>
            <a:endParaRPr sz="2133" b="1">
              <a:solidFill>
                <a:srgbClr val="000000"/>
              </a:solidFill>
              <a:latin typeface="Arial"/>
              <a:ea typeface="Arial"/>
              <a:cs typeface="Arial"/>
              <a:sym typeface="Arial"/>
            </a:endParaRPr>
          </a:p>
          <a:p>
            <a:pPr marL="380990" indent="-397923">
              <a:buClr>
                <a:srgbClr val="000000"/>
              </a:buClr>
              <a:buSzPts val="1600"/>
              <a:buFont typeface="Arial"/>
              <a:buChar char="•"/>
            </a:pPr>
            <a:r>
              <a:rPr lang="en" sz="2133"/>
              <a:t>ARIMA Model for time series analysis and forecasting</a:t>
            </a:r>
            <a:endParaRPr sz="2133"/>
          </a:p>
          <a:p>
            <a:pPr marL="380990" indent="-397923">
              <a:buClr>
                <a:srgbClr val="000000"/>
              </a:buClr>
              <a:buSzPts val="1600"/>
              <a:buFont typeface="Arial"/>
              <a:buChar char="•"/>
            </a:pPr>
            <a:r>
              <a:rPr lang="en" sz="2133"/>
              <a:t>Scenario analysis determining the total events of price changes</a:t>
            </a:r>
            <a:endParaRPr sz="2133">
              <a:solidFill>
                <a:srgbClr val="000000"/>
              </a:solidFill>
              <a:latin typeface="Arial"/>
              <a:ea typeface="Arial"/>
              <a:cs typeface="Arial"/>
              <a:sym typeface="Arial"/>
            </a:endParaRPr>
          </a:p>
          <a:p>
            <a:pPr marL="380990" indent="-262460">
              <a:buClr>
                <a:srgbClr val="000000"/>
              </a:buClr>
              <a:buSzPts val="1400"/>
            </a:pPr>
            <a:endParaRPr sz="2133">
              <a:solidFill>
                <a:srgbClr val="000000"/>
              </a:solidFill>
              <a:latin typeface="Arial"/>
              <a:ea typeface="Arial"/>
              <a:cs typeface="Arial"/>
              <a:sym typeface="Arial"/>
            </a:endParaRPr>
          </a:p>
          <a:p>
            <a:r>
              <a:rPr lang="en" sz="2133" b="1"/>
              <a:t>Our</a:t>
            </a:r>
            <a:r>
              <a:rPr lang="en" sz="2133" b="1">
                <a:solidFill>
                  <a:srgbClr val="000000"/>
                </a:solidFill>
                <a:latin typeface="Arial"/>
                <a:ea typeface="Arial"/>
                <a:cs typeface="Arial"/>
                <a:sym typeface="Arial"/>
              </a:rPr>
              <a:t> Improvements</a:t>
            </a:r>
            <a:endParaRPr sz="2133"/>
          </a:p>
          <a:p>
            <a:pPr marL="380990" indent="-397923">
              <a:buClr>
                <a:srgbClr val="000000"/>
              </a:buClr>
              <a:buSzPts val="1600"/>
              <a:buFont typeface="Arial"/>
              <a:buChar char="•"/>
            </a:pPr>
            <a:r>
              <a:rPr lang="en" sz="2133"/>
              <a:t>Implementation of various indicators</a:t>
            </a:r>
            <a:endParaRPr sz="2133"/>
          </a:p>
          <a:p>
            <a:pPr marL="380990" indent="-397923">
              <a:buSzPts val="1600"/>
              <a:buChar char="•"/>
            </a:pPr>
            <a:r>
              <a:rPr lang="en" sz="2133"/>
              <a:t>Regression analysis to choose significant and strongly correlated indicators</a:t>
            </a:r>
            <a:endParaRPr sz="2133"/>
          </a:p>
          <a:p>
            <a:pPr marL="380990" indent="-397923">
              <a:buClr>
                <a:srgbClr val="000000"/>
              </a:buClr>
              <a:buSzPts val="1600"/>
              <a:buFont typeface="Arial"/>
              <a:buChar char="•"/>
            </a:pPr>
            <a:r>
              <a:rPr lang="en" sz="2133"/>
              <a:t>ARIMA Model implementation </a:t>
            </a:r>
            <a:endParaRPr sz="2133"/>
          </a:p>
          <a:p>
            <a:pPr marL="380990" indent="-397923">
              <a:buSzPts val="1600"/>
              <a:buChar char="•"/>
            </a:pPr>
            <a:r>
              <a:rPr lang="en" sz="2133"/>
              <a:t>Predict spot rate based on % change of indicators </a:t>
            </a:r>
            <a:endParaRPr sz="2133"/>
          </a:p>
          <a:p>
            <a:pPr marL="380990" indent="-397923">
              <a:buSzPts val="1600"/>
              <a:buChar char="•"/>
            </a:pPr>
            <a:r>
              <a:rPr lang="en" sz="2133"/>
              <a:t>AI Implementation for regression, spot rate prediction, and ARIMA</a:t>
            </a:r>
            <a:endParaRPr sz="2133"/>
          </a:p>
        </p:txBody>
      </p:sp>
      <p:pic>
        <p:nvPicPr>
          <p:cNvPr id="274" name="Google Shape;274;p4"/>
          <p:cNvPicPr preferRelativeResize="0"/>
          <p:nvPr/>
        </p:nvPicPr>
        <p:blipFill>
          <a:blip r:embed="rId3">
            <a:alphaModFix/>
          </a:blip>
          <a:stretch>
            <a:fillRect/>
          </a:stretch>
        </p:blipFill>
        <p:spPr>
          <a:xfrm>
            <a:off x="11415556" y="6081321"/>
            <a:ext cx="776433" cy="776467"/>
          </a:xfrm>
          <a:prstGeom prst="rect">
            <a:avLst/>
          </a:prstGeom>
          <a:noFill/>
          <a:ln>
            <a:noFill/>
          </a:ln>
        </p:spPr>
      </p:pic>
      <p:sp>
        <p:nvSpPr>
          <p:cNvPr id="275" name="Google Shape;275;p4"/>
          <p:cNvSpPr txBox="1"/>
          <p:nvPr/>
        </p:nvSpPr>
        <p:spPr>
          <a:xfrm>
            <a:off x="609600" y="6382255"/>
            <a:ext cx="9144000" cy="492388"/>
          </a:xfrm>
          <a:prstGeom prst="rect">
            <a:avLst/>
          </a:prstGeom>
          <a:noFill/>
          <a:ln>
            <a:noFill/>
          </a:ln>
        </p:spPr>
        <p:txBody>
          <a:bodyPr spcFirstLastPara="1" wrap="square" lIns="121867" tIns="60933" rIns="121867" bIns="60933" anchor="t" anchorCtr="0">
            <a:spAutoFit/>
          </a:bodyPr>
          <a:lstStyle/>
          <a:p>
            <a:pPr>
              <a:buClr>
                <a:srgbClr val="000000"/>
              </a:buClr>
              <a:buSzPts val="1400"/>
            </a:pPr>
            <a:r>
              <a:rPr lang="en" sz="2400">
                <a:solidFill>
                  <a:srgbClr val="BFBFBF"/>
                </a:solidFill>
                <a:latin typeface="Calibri"/>
                <a:ea typeface="Calibri"/>
                <a:cs typeface="Calibri"/>
                <a:sym typeface="Calibri"/>
              </a:rPr>
              <a:t>Microsoft Team 3</a:t>
            </a:r>
            <a:endParaRPr sz="1867">
              <a:solidFill>
                <a:srgbClr val="000000"/>
              </a:solidFill>
              <a:latin typeface="Arial"/>
              <a:ea typeface="Arial"/>
              <a:cs typeface="Arial"/>
              <a:sym typeface="Arial"/>
            </a:endParaRPr>
          </a:p>
        </p:txBody>
      </p:sp>
      <p:sp>
        <p:nvSpPr>
          <p:cNvPr id="276" name="Google Shape;276;p4"/>
          <p:cNvSpPr txBox="1">
            <a:spLocks noGrp="1"/>
          </p:cNvSpPr>
          <p:nvPr>
            <p:ph type="sldNum" idx="12"/>
          </p:nvPr>
        </p:nvSpPr>
        <p:spPr>
          <a:xfrm>
            <a:off x="500400" y="6404867"/>
            <a:ext cx="11691600" cy="365200"/>
          </a:xfrm>
          <a:prstGeom prst="rect">
            <a:avLst/>
          </a:prstGeom>
        </p:spPr>
        <p:txBody>
          <a:bodyPr spcFirstLastPara="1" vert="horz" wrap="square" lIns="121867" tIns="60933" rIns="121867" bIns="60933" rtlCol="0" anchor="t" anchorCtr="0">
            <a:normAutofit/>
          </a:bodyPr>
          <a:lstStyle/>
          <a:p>
            <a:pPr algn="ctr">
              <a:buClr>
                <a:srgbClr val="000000"/>
              </a:buClr>
              <a:buSzPct val="100000"/>
            </a:pPr>
            <a:fld id="{00000000-1234-1234-1234-123412341234}" type="slidenum">
              <a:rPr lang="en"/>
              <a:pPr algn="ctr">
                <a:buClr>
                  <a:srgbClr val="000000"/>
                </a:buClr>
                <a:buSzPct val="100000"/>
              </a:pPr>
              <a:t>9</a:t>
            </a:f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2996</Words>
  <Application>Microsoft Macintosh PowerPoint</Application>
  <PresentationFormat>Widescreen</PresentationFormat>
  <Paragraphs>532</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Aptos</vt:lpstr>
      <vt:lpstr>Aptos Display</vt:lpstr>
      <vt:lpstr>Arial</vt:lpstr>
      <vt:lpstr>Calibri</vt:lpstr>
      <vt:lpstr>Cambria</vt:lpstr>
      <vt:lpstr>Roboto</vt:lpstr>
      <vt:lpstr>Roboto Medium</vt:lpstr>
      <vt:lpstr>Roboto Thin</vt:lpstr>
      <vt:lpstr>Office Theme</vt:lpstr>
      <vt:lpstr>PowerPoint Presentation</vt:lpstr>
      <vt:lpstr>PowerPoint Presentation</vt:lpstr>
      <vt:lpstr>Executive Summary</vt:lpstr>
      <vt:lpstr>Our Agenda</vt:lpstr>
      <vt:lpstr>India Overview</vt:lpstr>
      <vt:lpstr>India PEST Backdrop</vt:lpstr>
      <vt:lpstr>Characteristics of the Rupee FX Market</vt:lpstr>
      <vt:lpstr>Our Approach</vt:lpstr>
      <vt:lpstr>FX Model</vt:lpstr>
      <vt:lpstr>Our Process </vt:lpstr>
      <vt:lpstr>Regression &amp; Time Series Analysis</vt:lpstr>
      <vt:lpstr>Predictor Variables</vt:lpstr>
      <vt:lpstr>Regression Model</vt:lpstr>
      <vt:lpstr>Regression Testing Period</vt:lpstr>
      <vt:lpstr>Regression Prediction  </vt:lpstr>
      <vt:lpstr>SARIMA Model</vt:lpstr>
      <vt:lpstr>SARIMA Testing Period </vt:lpstr>
      <vt:lpstr>Microsoft Surface Repricing Strategy</vt:lpstr>
      <vt:lpstr>Surface Repricing Approach</vt:lpstr>
      <vt:lpstr>Surface Repricing Example</vt:lpstr>
      <vt:lpstr>Summary </vt:lpstr>
      <vt:lpstr>PowerPoint Presentation</vt:lpstr>
      <vt:lpstr>Appendix</vt:lpstr>
      <vt:lpstr>PowerPoint Presentation</vt:lpstr>
      <vt:lpstr>SARIMA Testing Period</vt:lpstr>
      <vt:lpstr>Regression Model OLS Results</vt:lpstr>
      <vt:lpstr>Regression Prediction </vt:lpstr>
      <vt:lpstr>Pricing Change Scenario Analysis</vt:lpstr>
      <vt:lpstr>Banding and Threshold</vt:lpstr>
      <vt:lpstr>Pricing Change Scenario Analysis (In progress)</vt:lpstr>
      <vt:lpstr>Pricing Change Scenario Analysis (2007 to 2027) </vt:lpstr>
      <vt:lpstr>Regression Influenced Indicators</vt:lpstr>
      <vt:lpstr>PowerPoint Presentation</vt:lpstr>
      <vt:lpstr>Repricing Strategy</vt:lpstr>
      <vt:lpstr>Banding &amp; Threshold</vt:lpstr>
      <vt:lpstr>India’s Laptop industry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Sameer Shaik</dc:creator>
  <cp:lastModifiedBy>Sameer Shaik</cp:lastModifiedBy>
  <cp:revision>1</cp:revision>
  <dcterms:created xsi:type="dcterms:W3CDTF">2025-06-01T19:39:00Z</dcterms:created>
  <dcterms:modified xsi:type="dcterms:W3CDTF">2025-06-01T19:44:09Z</dcterms:modified>
</cp:coreProperties>
</file>